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71" r:id="rId1"/>
    <p:sldMasterId id="2147484595" r:id="rId2"/>
  </p:sldMasterIdLst>
  <p:notesMasterIdLst>
    <p:notesMasterId r:id="rId55"/>
  </p:notesMasterIdLst>
  <p:sldIdLst>
    <p:sldId id="274" r:id="rId3"/>
    <p:sldId id="556" r:id="rId4"/>
    <p:sldId id="557" r:id="rId5"/>
    <p:sldId id="558" r:id="rId6"/>
    <p:sldId id="559" r:id="rId7"/>
    <p:sldId id="560" r:id="rId8"/>
    <p:sldId id="561" r:id="rId9"/>
    <p:sldId id="562" r:id="rId10"/>
    <p:sldId id="565" r:id="rId11"/>
    <p:sldId id="566" r:id="rId12"/>
    <p:sldId id="567" r:id="rId13"/>
    <p:sldId id="568" r:id="rId14"/>
    <p:sldId id="569" r:id="rId15"/>
    <p:sldId id="570" r:id="rId16"/>
    <p:sldId id="571" r:id="rId17"/>
    <p:sldId id="572" r:id="rId18"/>
    <p:sldId id="573" r:id="rId19"/>
    <p:sldId id="574" r:id="rId20"/>
    <p:sldId id="575" r:id="rId21"/>
    <p:sldId id="576" r:id="rId22"/>
    <p:sldId id="577" r:id="rId23"/>
    <p:sldId id="578" r:id="rId24"/>
    <p:sldId id="579" r:id="rId25"/>
    <p:sldId id="580" r:id="rId26"/>
    <p:sldId id="581" r:id="rId27"/>
    <p:sldId id="584" r:id="rId28"/>
    <p:sldId id="585" r:id="rId29"/>
    <p:sldId id="586" r:id="rId30"/>
    <p:sldId id="587" r:id="rId31"/>
    <p:sldId id="588" r:id="rId32"/>
    <p:sldId id="589" r:id="rId33"/>
    <p:sldId id="590" r:id="rId34"/>
    <p:sldId id="591" r:id="rId35"/>
    <p:sldId id="535" r:id="rId36"/>
    <p:sldId id="536" r:id="rId37"/>
    <p:sldId id="537" r:id="rId38"/>
    <p:sldId id="538" r:id="rId39"/>
    <p:sldId id="540" r:id="rId40"/>
    <p:sldId id="541" r:id="rId41"/>
    <p:sldId id="542" r:id="rId42"/>
    <p:sldId id="543" r:id="rId43"/>
    <p:sldId id="544" r:id="rId44"/>
    <p:sldId id="545" r:id="rId45"/>
    <p:sldId id="546" r:id="rId46"/>
    <p:sldId id="547" r:id="rId47"/>
    <p:sldId id="548" r:id="rId48"/>
    <p:sldId id="549" r:id="rId49"/>
    <p:sldId id="550" r:id="rId50"/>
    <p:sldId id="551" r:id="rId51"/>
    <p:sldId id="552" r:id="rId52"/>
    <p:sldId id="553" r:id="rId53"/>
    <p:sldId id="592" r:id="rId5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FF33"/>
    <a:srgbClr val="99FF33"/>
    <a:srgbClr val="FF9933"/>
    <a:srgbClr val="FF3300"/>
    <a:srgbClr val="FFFF00"/>
    <a:srgbClr val="CC0099"/>
    <a:srgbClr val="DDDD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5394" autoAdjust="0"/>
  </p:normalViewPr>
  <p:slideViewPr>
    <p:cSldViewPr>
      <p:cViewPr varScale="1">
        <p:scale>
          <a:sx n="72" d="100"/>
          <a:sy n="72" d="100"/>
        </p:scale>
        <p:origin x="-1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2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9D3940-B23A-43D4-BC9C-E409A7D0CA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04493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F210B8-A867-451E-BD31-1958BF75D9E9}" type="slidenum">
              <a:rPr lang="it-IT" smtClean="0"/>
              <a:pPr/>
              <a:t>1</a:t>
            </a:fld>
            <a:endParaRPr lang="it-IT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149567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952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E85656-0C48-4EFF-A738-EF87E330A939}" type="slidenum">
              <a:rPr lang="de-DE"/>
              <a:pPr>
                <a:spcBef>
                  <a:spcPct val="0"/>
                </a:spcBef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480991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65E28A-F3B5-4639-ADCD-6675449AC2B8}" type="slidenum">
              <a:rPr lang="de-DE"/>
              <a:pPr>
                <a:spcBef>
                  <a:spcPct val="0"/>
                </a:spcBef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896484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993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EEAD22-0698-4C7D-94ED-03E856178651}" type="slidenum">
              <a:rPr lang="de-DE"/>
              <a:pPr>
                <a:spcBef>
                  <a:spcPct val="0"/>
                </a:spcBef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754791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013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6E7FB3-08E3-48E3-AF45-DB71FC54E93C}" type="slidenum">
              <a:rPr lang="de-DE"/>
              <a:pPr>
                <a:spcBef>
                  <a:spcPct val="0"/>
                </a:spcBef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870342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0342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7A1538-CF04-49A8-8FAC-95B0EFA7FB97}" type="slidenum">
              <a:rPr lang="de-DE"/>
              <a:pPr>
                <a:spcBef>
                  <a:spcPct val="0"/>
                </a:spcBef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565944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0547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2EFD06-1169-49EA-A877-D65F79F16124}" type="slidenum">
              <a:rPr lang="de-DE"/>
              <a:pPr>
                <a:spcBef>
                  <a:spcPct val="0"/>
                </a:spcBef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37709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0752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4C648C-6980-44E4-9665-8A88534CADEB}" type="slidenum">
              <a:rPr lang="de-DE"/>
              <a:pPr>
                <a:spcBef>
                  <a:spcPct val="0"/>
                </a:spcBef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391506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0957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B3156C-8254-428D-A713-0557394C6FF8}" type="slidenum">
              <a:rPr lang="de-DE"/>
              <a:pPr>
                <a:spcBef>
                  <a:spcPct val="0"/>
                </a:spcBef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320857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116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C8CCB4-312C-4F8B-8474-DFF8CD4E51A5}" type="slidenum">
              <a:rPr lang="de-DE"/>
              <a:pPr>
                <a:spcBef>
                  <a:spcPct val="0"/>
                </a:spcBef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245815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1366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33EC31-7605-40AF-A4B6-88D545CB0827}" type="slidenum">
              <a:rPr lang="de-DE"/>
              <a:pPr>
                <a:spcBef>
                  <a:spcPct val="0"/>
                </a:spcBef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32633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747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0B71B2-DE0D-4BEA-BC40-209182384837}" type="slidenum">
              <a:rPr lang="de-DE"/>
              <a:pPr>
                <a:spcBef>
                  <a:spcPct val="0"/>
                </a:spcBef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68094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1571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21DBC9-3AF2-4EBA-991C-40E7552D0963}" type="slidenum">
              <a:rPr lang="de-DE"/>
              <a:pPr>
                <a:spcBef>
                  <a:spcPct val="0"/>
                </a:spcBef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365471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177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125B16-4B8F-419A-BAE9-599E790674B5}" type="slidenum">
              <a:rPr lang="de-DE"/>
              <a:pPr>
                <a:spcBef>
                  <a:spcPct val="0"/>
                </a:spcBef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31020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1981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9EE024-A71A-4F30-947D-EE382EF9DA07}" type="slidenum">
              <a:rPr lang="de-DE"/>
              <a:pPr>
                <a:spcBef>
                  <a:spcPct val="0"/>
                </a:spcBef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229086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2186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3C20DD-0C8B-4FE5-AAE2-80BCCEF50417}" type="slidenum">
              <a:rPr lang="de-DE"/>
              <a:pPr>
                <a:spcBef>
                  <a:spcPct val="0"/>
                </a:spcBef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6305889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239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DB597D-4367-4247-A5B3-F079E878B690}" type="slidenum">
              <a:rPr lang="de-DE"/>
              <a:pPr>
                <a:spcBef>
                  <a:spcPct val="0"/>
                </a:spcBef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19874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259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9B5831-45F9-4379-9789-4244B9E321D3}" type="slidenum">
              <a:rPr lang="de-DE"/>
              <a:pPr>
                <a:spcBef>
                  <a:spcPct val="0"/>
                </a:spcBef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406206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3210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5CB7F4-F31C-4332-A2F9-C788EC496C49}" type="slidenum">
              <a:rPr lang="de-DE"/>
              <a:pPr>
                <a:spcBef>
                  <a:spcPct val="0"/>
                </a:spcBef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1479191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3414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5EEE92-DB4F-4A45-AE22-B950DC973CB4}" type="slidenum">
              <a:rPr lang="de-DE"/>
              <a:pPr>
                <a:spcBef>
                  <a:spcPct val="0"/>
                </a:spcBef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4929595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3619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8EBCDB-4DAC-47D7-9694-4A854171E94B}" type="slidenum">
              <a:rPr lang="de-DE"/>
              <a:pPr>
                <a:spcBef>
                  <a:spcPct val="0"/>
                </a:spcBef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8920585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3824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9EB50D-10A0-4E62-9B19-FD5D098D7B3B}" type="slidenum">
              <a:rPr lang="de-DE"/>
              <a:pPr>
                <a:spcBef>
                  <a:spcPct val="0"/>
                </a:spcBef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284198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768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D88C82-A9F6-47C7-99F1-AD07C9BA3767}" type="slidenum">
              <a:rPr lang="de-DE"/>
              <a:pPr>
                <a:spcBef>
                  <a:spcPct val="0"/>
                </a:spcBef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2253791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4029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F63AF1-4BFE-4C16-A649-5535B8CE8102}" type="slidenum">
              <a:rPr lang="de-DE"/>
              <a:pPr>
                <a:spcBef>
                  <a:spcPct val="0"/>
                </a:spcBef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1865348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423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4000D0-1E7D-47E5-945E-099DBA319928}" type="slidenum">
              <a:rPr lang="de-DE"/>
              <a:pPr>
                <a:spcBef>
                  <a:spcPct val="0"/>
                </a:spcBef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745490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443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90B9DB-8D53-4BCA-8852-4B6631162D83}" type="slidenum">
              <a:rPr lang="de-DE"/>
              <a:pPr>
                <a:spcBef>
                  <a:spcPct val="0"/>
                </a:spcBef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1751668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1464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C17DFF-6E1C-4011-A2DF-C38C5FD308CF}" type="slidenum">
              <a:rPr lang="de-DE"/>
              <a:pPr>
                <a:spcBef>
                  <a:spcPct val="0"/>
                </a:spcBef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0220297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5E7441-5C33-4A84-8EA6-24B37217F8B7}" type="slidenum">
              <a:rPr lang="it-IT" smtClean="0">
                <a:latin typeface="Times New Roman" panose="02020603050405020304" pitchFamily="18" charset="0"/>
              </a:rPr>
              <a:pPr/>
              <a:t>34</a:t>
            </a:fld>
            <a:endParaRPr lang="it-IT" smtClean="0">
              <a:latin typeface="Times New Roman" panose="02020603050405020304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it-IT" smtClean="0"/>
              <a:t>Un altro evento, indiretto, provocato dalla corrente elettrica che può determinare danni, è l’incendio che si può sviluppare prevalentemente per un corto circuito o per un sovraccarico. Si verifica per la trasmissione dell’elevato calore sviluppato a parti di arredi o a strutture non ignifughe.</a:t>
            </a:r>
          </a:p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22151932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A880BA-81D5-48D2-AAB6-682E194E32D9}" type="slidenum">
              <a:rPr lang="it-IT" smtClean="0">
                <a:latin typeface="Times New Roman" panose="02020603050405020304" pitchFamily="18" charset="0"/>
              </a:rPr>
              <a:pPr/>
              <a:t>35</a:t>
            </a:fld>
            <a:endParaRPr lang="it-IT" smtClean="0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it-IT" smtClean="0"/>
              <a:t>Un altro evento indiretto, provocato dalla corrente elettrica che può determinare danni, è l’esplosione che si può verificare per un corto circuito o per un sovraccarico, quando le elevate temperature sviluppate  innescano sostanze esplodenti (es. gas accumulatosi in ambienti chiusi).</a:t>
            </a:r>
          </a:p>
        </p:txBody>
      </p:sp>
    </p:spTree>
    <p:extLst>
      <p:ext uri="{BB962C8B-B14F-4D97-AF65-F5344CB8AC3E}">
        <p14:creationId xmlns:p14="http://schemas.microsoft.com/office/powerpoint/2010/main" xmlns="" val="29764233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22FCBC-D248-4D4D-91E1-71DFC3CA27C5}" type="slidenum">
              <a:rPr lang="it-IT" smtClean="0">
                <a:latin typeface="Times New Roman" panose="02020603050405020304" pitchFamily="18" charset="0"/>
              </a:rPr>
              <a:pPr/>
              <a:t>36</a:t>
            </a:fld>
            <a:endParaRPr lang="it-IT" smtClean="0">
              <a:latin typeface="Times New Roman" panose="02020603050405020304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it-IT" smtClean="0"/>
              <a:t>Riprendendo il concetto di folgorazione, questa può essere causata da un contatto diretto, cioè un contatto con parti attive dell’impianto, od indiretto, cioè con parti inattive dell’impianto, e normalmente isolate, che, per un guasto od altre cause, vengono poste sotto tensione.</a:t>
            </a:r>
          </a:p>
          <a:p>
            <a:pPr eaLnBrk="1" hangingPunct="1"/>
            <a:r>
              <a:rPr lang="it-IT" smtClean="0"/>
              <a:t>Per parti attive si intendono quelle parti dell’impianto che sono di regola sotto tensione (cavi di alimentazione ecc.)</a:t>
            </a:r>
          </a:p>
          <a:p>
            <a:pPr eaLnBrk="1" hangingPunct="1"/>
            <a:r>
              <a:rPr lang="it-IT" smtClean="0"/>
              <a:t>Per parti inattive si intendono quelle parti dell’impianto che di regola non sono sotto tensione (contenitore metallico dell’apparecchiatura)</a:t>
            </a:r>
          </a:p>
        </p:txBody>
      </p:sp>
    </p:spTree>
    <p:extLst>
      <p:ext uri="{BB962C8B-B14F-4D97-AF65-F5344CB8AC3E}">
        <p14:creationId xmlns:p14="http://schemas.microsoft.com/office/powerpoint/2010/main" xmlns="" val="8695202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E1C267-B970-4B7E-8B32-E03246AA8DC0}" type="slidenum">
              <a:rPr lang="it-IT" smtClean="0">
                <a:latin typeface="Times New Roman" panose="02020603050405020304" pitchFamily="18" charset="0"/>
              </a:rPr>
              <a:pPr/>
              <a:t>37</a:t>
            </a:fld>
            <a:endParaRPr lang="it-IT" smtClean="0">
              <a:latin typeface="Times New Roman" panose="02020603050405020304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smtClean="0"/>
              <a:t>Una corrente che attraversi il corpo umano è impercettibile sino ad 1 milliampere, dà una sensazione di formicolio quando non supera i tre milliampere, oltre la quale soglia viene percepita chiaramente come scossa elettrica.</a:t>
            </a:r>
          </a:p>
          <a:p>
            <a:pPr eaLnBrk="1" hangingPunct="1"/>
            <a:r>
              <a:rPr lang="it-IT" smtClean="0"/>
              <a:t>Se non vengono superati i dieci milliampere, la contrazione muscolare conseguente alla elettrocuzione non è tale da impedire il rilascio della presa.</a:t>
            </a:r>
          </a:p>
          <a:p>
            <a:pPr eaLnBrk="1" hangingPunct="1"/>
            <a:r>
              <a:rPr lang="it-IT" smtClean="0"/>
              <a:t>A cinquanta milliampere si verificano crampi dei muscoli respiratori ed a 500 milliampere fibrillazione cardiaca. Oltre tale soglia si verificano danni al sistema nervoso centrale ed ustioni.</a:t>
            </a:r>
          </a:p>
        </p:txBody>
      </p:sp>
    </p:spTree>
    <p:extLst>
      <p:ext uri="{BB962C8B-B14F-4D97-AF65-F5344CB8AC3E}">
        <p14:creationId xmlns:p14="http://schemas.microsoft.com/office/powerpoint/2010/main" xmlns="" val="13921070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9BD52A-58AF-45D5-A17A-77DC1A23BE2A}" type="slidenum">
              <a:rPr lang="it-IT" smtClean="0">
                <a:latin typeface="Times New Roman" panose="02020603050405020304" pitchFamily="18" charset="0"/>
              </a:rPr>
              <a:pPr/>
              <a:t>38</a:t>
            </a:fld>
            <a:endParaRPr lang="it-IT" smtClean="0">
              <a:latin typeface="Times New Roman" panose="02020603050405020304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it-IT" smtClean="0">
                <a:solidFill>
                  <a:srgbClr val="000066"/>
                </a:solidFill>
                <a:cs typeface="Times New Roman" panose="02020603050405020304" pitchFamily="18" charset="0"/>
              </a:rPr>
              <a:t>Il sovraccarico causato spesso da un uso indiscriminato di prese multiple può causare un sovraccarico dell’impianto con rischio di incendi e corti circuiti.</a:t>
            </a:r>
          </a:p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15948925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B2D8D0-C59E-479B-B64D-AF59F8D10737}" type="slidenum">
              <a:rPr lang="it-IT" smtClean="0">
                <a:latin typeface="Times New Roman" panose="02020603050405020304" pitchFamily="18" charset="0"/>
              </a:rPr>
              <a:pPr/>
              <a:t>39</a:t>
            </a:fld>
            <a:endParaRPr lang="it-IT" smtClean="0">
              <a:latin typeface="Times New Roman" panose="02020603050405020304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it-IT" smtClean="0"/>
              <a:t>È importante, oltre che previsto dalle norme di prevenzione infortuni, disporre le prese ad almeno 15 centimetri dal pavimento.</a:t>
            </a:r>
          </a:p>
          <a:p>
            <a:pPr eaLnBrk="1" hangingPunct="1">
              <a:spcBef>
                <a:spcPct val="0"/>
              </a:spcBef>
            </a:pPr>
            <a:r>
              <a:rPr lang="it-IT" smtClean="0"/>
              <a:t>Questo previene il contatto con liquidi sia conseguenti allo sversamento accidentale durante le pulizie sia in caso di allagamento dell’ambiente per qualsiasi causa.</a:t>
            </a:r>
          </a:p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2743906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788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04534E-8ACC-4B41-A0D5-C7BAF6517194}" type="slidenum">
              <a:rPr lang="de-DE"/>
              <a:pPr>
                <a:spcBef>
                  <a:spcPct val="0"/>
                </a:spcBef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040314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532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E1C0D4-FD96-472A-ACCA-49D8C903850F}" type="slidenum">
              <a:rPr lang="it-IT" smtClean="0">
                <a:latin typeface="Times New Roman" panose="02020603050405020304" pitchFamily="18" charset="0"/>
              </a:rPr>
              <a:pPr/>
              <a:t>40</a:t>
            </a:fld>
            <a:endParaRPr 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75094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5530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BAC82F-17A3-4D47-AC05-53A279236D70}" type="slidenum">
              <a:rPr lang="it-IT" smtClean="0">
                <a:latin typeface="Times New Roman" panose="02020603050405020304" pitchFamily="18" charset="0"/>
              </a:rPr>
              <a:pPr/>
              <a:t>41</a:t>
            </a:fld>
            <a:endParaRPr 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2883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5734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3CD013-659B-4BB9-B5A7-8BAC1878817A}" type="slidenum">
              <a:rPr lang="it-IT" smtClean="0">
                <a:latin typeface="Times New Roman" panose="02020603050405020304" pitchFamily="18" charset="0"/>
              </a:rPr>
              <a:pPr/>
              <a:t>42</a:t>
            </a:fld>
            <a:endParaRPr 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4136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5939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023304E-E2CA-4EE0-A16E-3C981C345C0E}" type="slidenum">
              <a:rPr lang="it-IT" smtClean="0">
                <a:latin typeface="Times New Roman" panose="02020603050405020304" pitchFamily="18" charset="0"/>
              </a:rPr>
              <a:pPr/>
              <a:t>43</a:t>
            </a:fld>
            <a:endParaRPr 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2584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6144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B79794-3447-4ACC-9EBA-F2F5745AD95D}" type="slidenum">
              <a:rPr lang="it-IT" smtClean="0">
                <a:latin typeface="Times New Roman" panose="02020603050405020304" pitchFamily="18" charset="0"/>
              </a:rPr>
              <a:pPr/>
              <a:t>44</a:t>
            </a:fld>
            <a:endParaRPr 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50421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6349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316BA2-9FF3-4075-9C90-7515545204E5}" type="slidenum">
              <a:rPr lang="it-IT" smtClean="0">
                <a:latin typeface="Times New Roman" panose="02020603050405020304" pitchFamily="18" charset="0"/>
              </a:rPr>
              <a:pPr/>
              <a:t>45</a:t>
            </a:fld>
            <a:endParaRPr 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62263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655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23B1D2D-1B35-406C-9DDA-C567CDB9BAA5}" type="slidenum">
              <a:rPr lang="it-IT" smtClean="0">
                <a:latin typeface="Times New Roman" panose="02020603050405020304" pitchFamily="18" charset="0"/>
              </a:rPr>
              <a:pPr/>
              <a:t>46</a:t>
            </a:fld>
            <a:endParaRPr 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25203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944EC5-5BDD-4A24-8396-4C4825DF59E4}" type="slidenum">
              <a:rPr lang="it-IT" smtClean="0">
                <a:latin typeface="Times New Roman" panose="02020603050405020304" pitchFamily="18" charset="0"/>
              </a:rPr>
              <a:pPr/>
              <a:t>47</a:t>
            </a:fld>
            <a:endParaRPr 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13289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696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C3EAF9A-442A-4134-9967-809B5ABA928E}" type="slidenum">
              <a:rPr lang="it-IT" smtClean="0">
                <a:latin typeface="Times New Roman" panose="02020603050405020304" pitchFamily="18" charset="0"/>
              </a:rPr>
              <a:pPr/>
              <a:t>48</a:t>
            </a:fld>
            <a:endParaRPr 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98651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7168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25AAEF-9A1D-44DB-A393-7EB3ADB0106F}" type="slidenum">
              <a:rPr lang="it-IT" smtClean="0">
                <a:latin typeface="Times New Roman" panose="02020603050405020304" pitchFamily="18" charset="0"/>
              </a:rPr>
              <a:pPr/>
              <a:t>49</a:t>
            </a:fld>
            <a:endParaRPr 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9470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8090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B2B64E-6C18-4EF1-BBA8-B6481BAA3568}" type="slidenum">
              <a:rPr lang="de-DE"/>
              <a:pPr>
                <a:spcBef>
                  <a:spcPct val="0"/>
                </a:spcBef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912927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737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7A1B9A-82B4-48C8-AA3B-B41CA084A629}" type="slidenum">
              <a:rPr lang="it-IT" smtClean="0">
                <a:latin typeface="Times New Roman" panose="02020603050405020304" pitchFamily="18" charset="0"/>
              </a:rPr>
              <a:pPr/>
              <a:t>50</a:t>
            </a:fld>
            <a:endParaRPr 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49775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757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44F571-18C6-4EFC-91D5-54D3B692418E}" type="slidenum">
              <a:rPr lang="it-IT" smtClean="0">
                <a:latin typeface="Times New Roman" panose="02020603050405020304" pitchFamily="18" charset="0"/>
              </a:rPr>
              <a:pPr/>
              <a:t>51</a:t>
            </a:fld>
            <a:endParaRPr 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7971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8294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89857C-3714-4662-9BED-A139ED08D93D}" type="slidenum">
              <a:rPr lang="de-DE"/>
              <a:pPr>
                <a:spcBef>
                  <a:spcPct val="0"/>
                </a:spcBef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967598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8499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8223E5-612E-49DF-A335-BF8245FEC4EC}" type="slidenum">
              <a:rPr lang="de-DE"/>
              <a:pPr>
                <a:spcBef>
                  <a:spcPct val="0"/>
                </a:spcBef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615696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8704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C92F66-3A73-48F6-8F21-B7C0E3E1EE4D}" type="slidenum">
              <a:rPr lang="de-DE"/>
              <a:pPr>
                <a:spcBef>
                  <a:spcPct val="0"/>
                </a:spcBef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685864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anose="020B0604020202020204" pitchFamily="34" charset="0"/>
            </a:endParaRPr>
          </a:p>
        </p:txBody>
      </p:sp>
      <p:sp>
        <p:nvSpPr>
          <p:cNvPr id="931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2269EB-2331-4D80-849A-0C3191A776BE}" type="slidenum">
              <a:rPr lang="de-DE"/>
              <a:pPr>
                <a:spcBef>
                  <a:spcPct val="0"/>
                </a:spcBef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93407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21A51-9530-41C3-B320-01DB372F0566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8" name="Picture 14" descr="logo%20o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350" y="0"/>
            <a:ext cx="755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93021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Ing.S.AVANZATO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AE1573-C7BF-4E00-9D25-14067FCF526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0319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pPr>
              <a:defRPr/>
            </a:pPr>
            <a:r>
              <a:rPr lang="it-IT" smtClean="0"/>
              <a:t>Ing.S.AVANZATO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pPr>
              <a:defRPr/>
            </a:pPr>
            <a:fld id="{7810A5C0-533D-4070-89D2-A1CE7A071FB4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33567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2DA0C2-5A0C-4746-B243-898394CA59D2}" type="datetimeFigureOut">
              <a:rPr lang="it-IT" smtClean="0"/>
              <a:pPr>
                <a:defRPr/>
              </a:pPr>
              <a:t>24/02/2022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2BE71C-FB32-463C-BFEC-95C596476D8F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10" name="Rettangolo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1" name="Immagine 12" descr="Logo_AvanzatoSicurezza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7163" y="0"/>
            <a:ext cx="1366837" cy="598488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8ED5AC-FCC2-4A76-A406-C3EEC79994F6}" type="datetimeFigureOut">
              <a:rPr lang="en-US" smtClean="0"/>
              <a:pPr>
                <a:defRPr/>
              </a:pPr>
              <a:t>2/24/2022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CAD834-A4CD-44E0-A5A9-D8330C69D616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CBE5E5-89CF-4083-A718-262C9C249D98}" type="datetimeFigureOut">
              <a:rPr lang="en-US" smtClean="0"/>
              <a:pPr>
                <a:defRPr/>
              </a:pPr>
              <a:t>2/24/2022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EE0900-6E66-4C3A-8A2A-4489ED22E990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FCD7AC-0635-453B-84AD-1693E998F478}" type="datetimeFigureOut">
              <a:rPr lang="en-US" smtClean="0"/>
              <a:pPr>
                <a:defRPr/>
              </a:pPr>
              <a:t>2/24/2022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E182D6-51E4-4430-8555-F4B91369C5EE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CD376B-F469-43A4-830B-6DE9D5DE3529}" type="datetimeFigureOut">
              <a:rPr lang="en-US" smtClean="0"/>
              <a:pPr>
                <a:defRPr/>
              </a:pPr>
              <a:t>2/24/2022</a:t>
            </a:fld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F802F4-AF78-42E3-89C7-8A32F9129E57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E76F9E-7966-4428-97AC-B525C2EB6A97}" type="datetimeFigureOut">
              <a:rPr lang="en-US" smtClean="0"/>
              <a:pPr>
                <a:defRPr/>
              </a:pPr>
              <a:t>2/24/2022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83BC63-4D3A-4074-9462-D39A044EC33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23C878-4014-4751-8A8B-FCA83177416E}" type="datetimeFigureOut">
              <a:rPr lang="en-US" smtClean="0"/>
              <a:pPr>
                <a:defRPr/>
              </a:pPr>
              <a:t>2/24/2022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12440-D072-4A08-ABD9-B5159724D50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A0F96A-743E-4ED0-8B8C-945D5A2F665B}" type="datetimeFigureOut">
              <a:rPr lang="en-US" smtClean="0"/>
              <a:pPr>
                <a:defRPr/>
              </a:pPr>
              <a:t>2/24/2022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4133A8-3211-4ACB-A46F-0DF6513ED0C8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Rettangolo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Ing.S.AVANZATO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A14E3-97A9-46FE-9D42-C282446A83C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3318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pPr>
              <a:defRPr/>
            </a:pPr>
            <a:fld id="{6218C84C-1C22-49F8-8AA6-756EE796625E}" type="datetimeFigureOut">
              <a:rPr lang="en-US" smtClean="0"/>
              <a:pPr>
                <a:defRPr/>
              </a:pPr>
              <a:t>2/24/2022</a:t>
            </a:fld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pPr>
              <a:defRPr/>
            </a:pPr>
            <a:fld id="{461CECD8-1DAB-418A-AC9F-C3419FB2B4D9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DE75BE-4031-4FDE-9184-460454793E3B}" type="datetimeFigureOut">
              <a:rPr lang="en-US" smtClean="0"/>
              <a:pPr>
                <a:defRPr/>
              </a:pPr>
              <a:t>2/24/2022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8EE26-92F5-4317-AA9D-5F3589A2931E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CBD8F1-9B95-431E-90FF-1B35D32C5531}" type="datetimeFigureOut">
              <a:rPr lang="en-US" smtClean="0"/>
              <a:pPr>
                <a:defRPr/>
              </a:pPr>
              <a:t>2/24/2022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4AF22D-3511-4B54-9720-14564C37DD18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it-IT" smtClean="0"/>
              <a:t>Ing.S.AVANZATO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12C1FA1-A667-4F7B-A244-1AA60ED8ADE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17503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Ing.S.AVANZATO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AE13C4-7FA3-4CBD-8478-6A3139E059A4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115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Ing.S.AVANZATO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93EE7-D21D-41D0-8281-7FFC7FAD2F9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0942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Ing.S.AVANZATO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474D7-6FDE-4212-A6B8-3758A49805F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98383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Ing.S.AVANZATO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4868F3-A7AC-465D-B01B-B02AD6869E0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9962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Ing.S.AVANZATO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03467-DFC0-469D-9A86-091AAFBEAD7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5417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Ing.S.AVANZATO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017E47-4809-454E-8154-F5BEA321705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27149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B8E036A-1BAB-4BC2-BC83-84A10AAC6006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blackWhite">
          <a:xfrm>
            <a:off x="19050" y="12700"/>
            <a:ext cx="8212138" cy="6511925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rgbClr val="FF3300">
              <a:alpha val="77000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9" name="Picture 14" descr="logo%20ok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88350" y="0"/>
            <a:ext cx="755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912474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ttangolo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CB8E036A-1BAB-4BC2-BC83-84A10AAC6006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9" name="Freeform 6"/>
          <p:cNvSpPr>
            <a:spLocks/>
          </p:cNvSpPr>
          <p:nvPr userDrawn="1"/>
        </p:nvSpPr>
        <p:spPr bwMode="blackWhite">
          <a:xfrm>
            <a:off x="0" y="0"/>
            <a:ext cx="8896350" cy="6511925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rgbClr val="FF3300">
              <a:alpha val="77000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49263" eaLnBrk="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>
              <a:solidFill>
                <a:prstClr val="white"/>
              </a:solidFill>
            </a:endParaRPr>
          </a:p>
        </p:txBody>
      </p:sp>
      <p:pic>
        <p:nvPicPr>
          <p:cNvPr id="11" name="Picture 14" descr="logo%20ok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88350" y="0"/>
            <a:ext cx="755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gif"/><Relationship Id="rId5" Type="http://schemas.openxmlformats.org/officeDocument/2006/relationships/image" Target="../media/image21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1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1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eg"/><Relationship Id="rId5" Type="http://schemas.openxmlformats.org/officeDocument/2006/relationships/image" Target="../media/image31.pn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7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1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eg"/><Relationship Id="rId5" Type="http://schemas.openxmlformats.org/officeDocument/2006/relationships/image" Target="../media/image22.png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jpeg"/><Relationship Id="rId5" Type="http://schemas.openxmlformats.org/officeDocument/2006/relationships/image" Target="../media/image22.png"/><Relationship Id="rId4" Type="http://schemas.openxmlformats.org/officeDocument/2006/relationships/oleObject" Target="../embeddings/oleObject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jpeg"/><Relationship Id="rId5" Type="http://schemas.openxmlformats.org/officeDocument/2006/relationships/image" Target="../media/image22.png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8.jpeg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22.pn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jpeg"/><Relationship Id="rId5" Type="http://schemas.openxmlformats.org/officeDocument/2006/relationships/image" Target="../media/image22.png"/><Relationship Id="rId4" Type="http://schemas.openxmlformats.org/officeDocument/2006/relationships/oleObject" Target="../embeddings/oleObject7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jpeg"/><Relationship Id="rId5" Type="http://schemas.openxmlformats.org/officeDocument/2006/relationships/image" Target="../media/image22.png"/><Relationship Id="rId4" Type="http://schemas.openxmlformats.org/officeDocument/2006/relationships/oleObject" Target="../embeddings/oleObject8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Relationship Id="rId9" Type="http://schemas.openxmlformats.org/officeDocument/2006/relationships/image" Target="../media/image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2.png"/><Relationship Id="rId5" Type="http://schemas.openxmlformats.org/officeDocument/2006/relationships/image" Target="../media/image72.png"/><Relationship Id="rId4" Type="http://schemas.openxmlformats.org/officeDocument/2006/relationships/oleObject" Target="../embeddings/oleObject9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9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2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22.pn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.jpeg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 descr="SCUO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25844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323528" y="3212976"/>
            <a:ext cx="8424936" cy="2800767"/>
          </a:xfrm>
          <a:prstGeom prst="rect">
            <a:avLst/>
          </a:prstGeom>
          <a:solidFill>
            <a:srgbClr val="FFFF00"/>
          </a:solidFill>
          <a:ln w="38100">
            <a:solidFill>
              <a:srgbClr val="CC101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4400" b="1" dirty="0" smtClean="0">
                <a:solidFill>
                  <a:srgbClr val="000000"/>
                </a:solidFill>
                <a:latin typeface="Century Gothic" pitchFamily="34" charset="0"/>
              </a:rPr>
              <a:t>RISCHIO MECCANICO</a:t>
            </a:r>
          </a:p>
          <a:p>
            <a:pPr algn="ctr" eaLnBrk="0" hangingPunct="0">
              <a:spcBef>
                <a:spcPct val="50000"/>
              </a:spcBef>
            </a:pPr>
            <a:r>
              <a:rPr lang="it-IT" sz="4400" b="1" dirty="0" smtClean="0">
                <a:solidFill>
                  <a:srgbClr val="000000"/>
                </a:solidFill>
                <a:latin typeface="Century Gothic" pitchFamily="34" charset="0"/>
              </a:rPr>
              <a:t>RISCHIO CADUTA DALL’ALTO</a:t>
            </a:r>
            <a:endParaRPr lang="it-IT" sz="4400" b="1" dirty="0">
              <a:solidFill>
                <a:srgbClr val="000000"/>
              </a:solidFill>
              <a:latin typeface="Century Gothic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it-IT" sz="4400" b="1" dirty="0" smtClean="0">
                <a:solidFill>
                  <a:srgbClr val="000000"/>
                </a:solidFill>
                <a:latin typeface="Century Gothic" pitchFamily="34" charset="0"/>
              </a:rPr>
              <a:t>RISCHIO ELETTRICO</a:t>
            </a:r>
            <a:endParaRPr lang="it-IT" sz="4400" b="1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pic>
        <p:nvPicPr>
          <p:cNvPr id="90117" name="Picture 4" descr="ITALIA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664"/>
            <a:ext cx="1233487" cy="143986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6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sp>
        <p:nvSpPr>
          <p:cNvPr id="17410" name="AutoShape 2" descr="Microsoft PowerPoint - Rischio meccanico, macchine e attrezzature \(Ing. G.  COLAFEMMINA\).ppt [modalit\340 compatibilit\340]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412" name="AutoShape 4" descr="CORSO di Agg. RSPP - RLS: Il Rischio Meccanico | QAS Consul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414" name="AutoShape 6" descr="CORSO di Agg. RSPP - RLS: Il Rischio Meccanico | QAS Consul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416" name="AutoShape 8" descr="CORSO di Agg. RSPP - RLS: Il Rischio Meccanico | QAS Consul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7417" name="Picture 9" descr="C:\Users\User\Desktop\downloa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0"/>
            <a:ext cx="2886075" cy="15811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Utilizzo in sicurezza delle macchine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7525" y="0"/>
            <a:ext cx="2276475" cy="2009776"/>
          </a:xfrm>
          <a:prstGeom prst="rect">
            <a:avLst/>
          </a:prstGeom>
          <a:noFill/>
        </p:spPr>
      </p:pic>
      <p:sp>
        <p:nvSpPr>
          <p:cNvPr id="54274" name="Tito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364088" cy="89304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RISCHIO MECCANICO</a:t>
            </a:r>
            <a:br>
              <a:rPr lang="it-IT" sz="2800" dirty="0" smtClean="0"/>
            </a:br>
            <a:r>
              <a:rPr lang="it-IT" sz="2800" dirty="0" smtClean="0"/>
              <a:t>macchine ed attrezzature</a:t>
            </a:r>
          </a:p>
        </p:txBody>
      </p:sp>
      <p:sp>
        <p:nvSpPr>
          <p:cNvPr id="9421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22F70215-1402-4756-B805-2A428F9DC14D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10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94212" name="Segnaposto testo 1"/>
          <p:cNvSpPr txBox="1">
            <a:spLocks/>
          </p:cNvSpPr>
          <p:nvPr/>
        </p:nvSpPr>
        <p:spPr bwMode="auto">
          <a:xfrm>
            <a:off x="0" y="980728"/>
            <a:ext cx="835342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latin typeface="Arial" panose="020B0604020202020204" pitchFamily="34" charset="0"/>
              </a:rPr>
              <a:t>DISPOSITIVI </a:t>
            </a:r>
            <a:r>
              <a:rPr lang="it-IT" sz="1800" b="1" dirty="0" err="1">
                <a:latin typeface="Arial" panose="020B0604020202020204" pitchFamily="34" charset="0"/>
              </a:rPr>
              <a:t>DI</a:t>
            </a:r>
            <a:r>
              <a:rPr lang="it-IT" sz="1800" b="1" dirty="0">
                <a:latin typeface="Arial" panose="020B0604020202020204" pitchFamily="34" charset="0"/>
              </a:rPr>
              <a:t> SEGREGAZIONE </a:t>
            </a:r>
            <a:r>
              <a:rPr lang="it-IT" sz="1800" b="1" dirty="0" err="1">
                <a:latin typeface="Arial" panose="020B0604020202020204" pitchFamily="34" charset="0"/>
              </a:rPr>
              <a:t>DI</a:t>
            </a:r>
            <a:r>
              <a:rPr lang="it-IT" sz="1800" b="1" dirty="0">
                <a:latin typeface="Arial" panose="020B0604020202020204" pitchFamily="34" charset="0"/>
              </a:rPr>
              <a:t> PROTEZIONE E </a:t>
            </a:r>
            <a:r>
              <a:rPr lang="it-IT" sz="1800" b="1" dirty="0" err="1">
                <a:latin typeface="Arial" panose="020B0604020202020204" pitchFamily="34" charset="0"/>
              </a:rPr>
              <a:t>DI</a:t>
            </a:r>
            <a:r>
              <a:rPr lang="it-IT" sz="1800" b="1" dirty="0">
                <a:latin typeface="Arial" panose="020B0604020202020204" pitchFamily="34" charset="0"/>
              </a:rPr>
              <a:t> SICUREZZA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latin typeface="Arial" panose="020B0604020202020204" pitchFamily="34" charset="0"/>
              </a:rPr>
              <a:t>REQUISITI GENERALI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latin typeface="Arial" panose="020B0604020202020204" pitchFamily="34" charset="0"/>
              </a:rPr>
              <a:t>Tutti gli elementi delle protezioni e dei dispositivi di sicurezza: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- devono essere di costruzione robusta;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- non devono provocare rischi supplementari;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- non devono essere facilmente elusi o resi inefficaci;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- devono essere situati a distanza sufficiente dalle zone pericolose;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- non devono limitare più del necessario l'osservazione del ciclo di lavoro;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- devono permettere gli interventi indispensabili per l'installazione e/o la sostituzione degli attrezzi  ed i lavori di manutenzione, limitando l'accesso soltanto al settore in cui deve essere effettuato il lavoro e, se possibile, senza smontare la protezione o il dispositivo di protezione.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 dirty="0">
              <a:latin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6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748116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olo 1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8572500" cy="848419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RISCHIO MECCANICO</a:t>
            </a:r>
            <a:br>
              <a:rPr lang="it-IT" sz="2800" dirty="0" smtClean="0"/>
            </a:br>
            <a:r>
              <a:rPr lang="it-IT" sz="2800" dirty="0" smtClean="0"/>
              <a:t>macchine ed attrezzature</a:t>
            </a:r>
          </a:p>
        </p:txBody>
      </p:sp>
      <p:sp>
        <p:nvSpPr>
          <p:cNvPr id="9625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5E263B72-B5B6-49CD-B600-7C8879A2B4EE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11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96260" name="Segnaposto testo 1"/>
          <p:cNvSpPr txBox="1">
            <a:spLocks/>
          </p:cNvSpPr>
          <p:nvPr/>
        </p:nvSpPr>
        <p:spPr bwMode="auto">
          <a:xfrm>
            <a:off x="539750" y="1341438"/>
            <a:ext cx="835342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>
                <a:latin typeface="Arial" panose="020B0604020202020204" pitchFamily="34" charset="0"/>
              </a:rPr>
              <a:t>TIPI DI PROTEZIONE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>
                <a:latin typeface="Arial" panose="020B0604020202020204" pitchFamily="34" charset="0"/>
              </a:rPr>
              <a:t>Protezioni fisse (schermi - griglie)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SCOPO: impedire l'accesso di parti del corpo in zone pericolose.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REQUISITI: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- devono impedire l'accesso di parti del corpo  nella zona di pericolo su tutti i lati;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- devono essere fissate solidamente;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- il loro fissaggio deve essere ottenuto con sistemi che richiedano l'uso di utensili per la loro apertura;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it-IT" sz="1800">
                <a:latin typeface="Arial" panose="020B0604020202020204" pitchFamily="34" charset="0"/>
              </a:rPr>
              <a:t>per quanto possibile, non devono poter rimanere al loro posto in mancanza dei loro mezzi di fissaggio</a:t>
            </a:r>
            <a:r>
              <a:rPr lang="it-IT" sz="1800" i="1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it-IT" sz="1800" b="1" i="1">
              <a:latin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6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7" name="Picture 2" descr="Utilizzo in sicurezza delle macchine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7525" y="0"/>
            <a:ext cx="2276475" cy="2009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2216496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olo 1"/>
          <p:cNvSpPr>
            <a:spLocks noGrp="1"/>
          </p:cNvSpPr>
          <p:nvPr>
            <p:ph type="title" idx="4294967295"/>
          </p:nvPr>
        </p:nvSpPr>
        <p:spPr>
          <a:xfrm>
            <a:off x="0" y="116632"/>
            <a:ext cx="6948264" cy="92042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RISCHIO MECCANICO</a:t>
            </a:r>
            <a:br>
              <a:rPr lang="it-IT" sz="2800" dirty="0" smtClean="0"/>
            </a:br>
            <a:r>
              <a:rPr lang="it-IT" sz="2800" dirty="0" smtClean="0"/>
              <a:t>macchine ed attrezzature</a:t>
            </a:r>
          </a:p>
        </p:txBody>
      </p:sp>
      <p:sp>
        <p:nvSpPr>
          <p:cNvPr id="9830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C824EB97-07FA-4F8A-9A25-E9F1F92132B9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12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98308" name="Segnaposto testo 1"/>
          <p:cNvSpPr txBox="1">
            <a:spLocks/>
          </p:cNvSpPr>
          <p:nvPr/>
        </p:nvSpPr>
        <p:spPr bwMode="auto">
          <a:xfrm>
            <a:off x="539750" y="1341438"/>
            <a:ext cx="8353425" cy="51831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>
                <a:latin typeface="Arial" panose="020B0604020202020204" pitchFamily="34" charset="0"/>
              </a:rPr>
              <a:t>Protezioni mobili a segregazione (schermi - griglie):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SCOPO: impedire l'accesso di parti del corpo in zone pericolose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REQUISITI: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- devono impedire, quando sono in posizione di chiusura, l'accesso di parti del corpo nella zona di pericolo, su tutti i lati;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- per quanto possibile devono restare unite alla macchina quando sono aperte;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- devono essere munite di un dispositivo di bloccaggio che impedisca l'azionamento della macchina o provochi l'arresto immediato delle parti mobili fintanto che le zone pericolose sono accessibili da parti del corpo del lavoratore;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it-IT" sz="1800">
                <a:latin typeface="Arial" panose="020B0604020202020204" pitchFamily="34" charset="0"/>
              </a:rPr>
              <a:t>la loro regolazione richieda un inervento volontario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it-IT" sz="1800">
                <a:latin typeface="Arial" panose="020B0604020202020204" pitchFamily="34" charset="0"/>
              </a:rPr>
              <a:t> la mancanza o il mancato funzionamento di uno dei loro elementi impedisca l'avviamento o provochi l'arresto immediato degli elementi mobili della macchina.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it-IT" sz="1800" b="1">
              <a:latin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04786"/>
            <a:ext cx="1371719" cy="445047"/>
          </a:xfrm>
          <a:prstGeom prst="rect">
            <a:avLst/>
          </a:prstGeom>
        </p:spPr>
      </p:pic>
      <p:pic>
        <p:nvPicPr>
          <p:cNvPr id="6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7" name="Picture 2" descr="Utilizzo in sicurezza delle macchine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7525" y="0"/>
            <a:ext cx="2276475" cy="2009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4927009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olo 1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8572500" cy="92042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RISCHIO MECCANICO</a:t>
            </a:r>
            <a:br>
              <a:rPr lang="it-IT" sz="2800" dirty="0" smtClean="0"/>
            </a:br>
            <a:r>
              <a:rPr lang="it-IT" sz="2800" dirty="0" smtClean="0"/>
              <a:t>macchine ed attrezzature</a:t>
            </a:r>
          </a:p>
        </p:txBody>
      </p:sp>
      <p:sp>
        <p:nvSpPr>
          <p:cNvPr id="10035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8EA9620E-10DF-4A11-A419-FE215A3ABDBB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13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00356" name="Segnaposto testo 1"/>
          <p:cNvSpPr txBox="1">
            <a:spLocks/>
          </p:cNvSpPr>
          <p:nvPr/>
        </p:nvSpPr>
        <p:spPr bwMode="auto">
          <a:xfrm>
            <a:off x="251520" y="1124744"/>
            <a:ext cx="835342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latin typeface="Arial" panose="020B0604020202020204" pitchFamily="34" charset="0"/>
              </a:rPr>
              <a:t>Protezioni mobili a limitazione d'accesso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SCOPO: limitare nella massima misura possibile l'accesso a parti degli elementi mobili indispensabili alla lavorazione se non è tecnicamente possibile segregarli.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REQUISITI: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- devono potersi regolare manualmente o automaticamente secondi il tipo di lavorazione da eseguire;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- devono potersi regolare facilmente senza l'uso di un attrezzo;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it-IT" sz="1800" dirty="0">
                <a:latin typeface="Arial" panose="020B0604020202020204" pitchFamily="34" charset="0"/>
              </a:rPr>
              <a:t>ridurre per quanto possibile il rischio da proiezione</a:t>
            </a:r>
            <a:r>
              <a:rPr lang="it-IT" sz="1800" i="1" dirty="0">
                <a:latin typeface="Arial" panose="020B060402020202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it-IT" sz="1800" b="1" i="1" dirty="0">
              <a:latin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6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7" name="Picture 2" descr="Utilizzo in sicurezza delle macchine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7525" y="0"/>
            <a:ext cx="2276475" cy="2009776"/>
          </a:xfrm>
          <a:prstGeom prst="rect">
            <a:avLst/>
          </a:prstGeom>
          <a:noFill/>
        </p:spPr>
      </p:pic>
      <p:pic>
        <p:nvPicPr>
          <p:cNvPr id="106500" name="Picture 4" descr="Cartelli di pericolo - Attenzione organi in movimento | Seton I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5112078"/>
            <a:ext cx="4883696" cy="17459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7744505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olo 1"/>
          <p:cNvSpPr>
            <a:spLocks noGrp="1"/>
          </p:cNvSpPr>
          <p:nvPr>
            <p:ph type="title" idx="4294967295"/>
          </p:nvPr>
        </p:nvSpPr>
        <p:spPr>
          <a:xfrm>
            <a:off x="0" y="188640"/>
            <a:ext cx="8572500" cy="848419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RISCHIO MECCANICO</a:t>
            </a:r>
            <a:br>
              <a:rPr lang="it-IT" sz="2800" dirty="0" smtClean="0"/>
            </a:br>
            <a:r>
              <a:rPr lang="it-IT" sz="2800" dirty="0" smtClean="0"/>
              <a:t>macchine ed attrezzature</a:t>
            </a:r>
          </a:p>
        </p:txBody>
      </p:sp>
      <p:sp>
        <p:nvSpPr>
          <p:cNvPr id="10240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F9BD6710-FA23-47A9-896B-11AB6218D75F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14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02404" name="Segnaposto testo 1"/>
          <p:cNvSpPr txBox="1">
            <a:spLocks/>
          </p:cNvSpPr>
          <p:nvPr/>
        </p:nvSpPr>
        <p:spPr bwMode="auto">
          <a:xfrm>
            <a:off x="539750" y="1341438"/>
            <a:ext cx="835342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latin typeface="Arial" panose="020B0604020202020204" pitchFamily="34" charset="0"/>
              </a:rPr>
              <a:t>Dispositivi di protezione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SCOPO:  si tratta di accorgimenti tecnici (barriere immateriali, comandi a due mani, commutatori a tappeto, ecc.) atti ad impedire il verificarsi di situazioni di rischio.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REQUISITI</a:t>
            </a:r>
            <a:r>
              <a:rPr lang="it-IT" sz="1800" dirty="0" smtClean="0">
                <a:latin typeface="Arial" panose="020B0604020202020204" pitchFamily="34" charset="0"/>
              </a:rPr>
              <a:t>:</a:t>
            </a: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- devono essere conformati in modo  la persona esposta non possa accedere agli elementi mobili quando sono in movimento;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- la loro regolazione richieda un intervento volontario 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- la mancanza o il mancato funzionamento di uno dei loro elementi impedisca l'avviamento o provochi l'ARRESTO degli elementi mobili della macchina.</a:t>
            </a:r>
            <a:endParaRPr lang="it-IT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i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i="1" dirty="0">
                <a:latin typeface="Arial" panose="020B0604020202020204" pitchFamily="34" charset="0"/>
              </a:rPr>
              <a:t/>
            </a:r>
            <a:br>
              <a:rPr lang="it-IT" sz="1800" i="1" dirty="0">
                <a:latin typeface="Arial" panose="020B0604020202020204" pitchFamily="34" charset="0"/>
              </a:rPr>
            </a:br>
            <a:endParaRPr lang="it-IT" sz="1800" dirty="0">
              <a:latin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6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7" name="Picture 2" descr="Utilizzo in sicurezza delle macchine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7525" y="0"/>
            <a:ext cx="2276475" cy="2009776"/>
          </a:xfrm>
          <a:prstGeom prst="rect">
            <a:avLst/>
          </a:prstGeom>
          <a:noFill/>
        </p:spPr>
      </p:pic>
      <p:sp>
        <p:nvSpPr>
          <p:cNvPr id="104450" name="AutoShape 2" descr="Cosa sono i DP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4452" name="AutoShape 4" descr="Cosa sono i DP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4454" name="Picture 6" descr="Cosa sono i DPI?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04977" y="0"/>
            <a:ext cx="2971279" cy="1988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3600072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olo 1"/>
          <p:cNvSpPr>
            <a:spLocks noGrp="1"/>
          </p:cNvSpPr>
          <p:nvPr>
            <p:ph type="title" idx="4294967295"/>
          </p:nvPr>
        </p:nvSpPr>
        <p:spPr>
          <a:xfrm>
            <a:off x="0" y="188640"/>
            <a:ext cx="6228184" cy="848419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RISCHIO MECCANICO</a:t>
            </a:r>
            <a:br>
              <a:rPr lang="it-IT" sz="2800" dirty="0" smtClean="0"/>
            </a:br>
            <a:r>
              <a:rPr lang="it-IT" sz="2800" dirty="0" smtClean="0"/>
              <a:t>macchine ed attrezzature</a:t>
            </a:r>
          </a:p>
        </p:txBody>
      </p:sp>
      <p:sp>
        <p:nvSpPr>
          <p:cNvPr id="10445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24A9E795-648F-47A7-BD9D-7A8C16046EF7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15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04452" name="Segnaposto testo 1"/>
          <p:cNvSpPr txBox="1">
            <a:spLocks/>
          </p:cNvSpPr>
          <p:nvPr/>
        </p:nvSpPr>
        <p:spPr bwMode="auto">
          <a:xfrm>
            <a:off x="323528" y="1484784"/>
            <a:ext cx="835342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latin typeface="Arial" panose="020B0604020202020204" pitchFamily="34" charset="0"/>
              </a:rPr>
              <a:t>PROTEZIONE NECESSARIE PER: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it-IT" sz="1800" b="1" dirty="0">
                <a:latin typeface="Arial" panose="020B0604020202020204" pitchFamily="34" charset="0"/>
              </a:rPr>
              <a:t> ORGANI </a:t>
            </a:r>
            <a:r>
              <a:rPr lang="it-IT" sz="1800" b="1" dirty="0" err="1">
                <a:latin typeface="Arial" panose="020B0604020202020204" pitchFamily="34" charset="0"/>
              </a:rPr>
              <a:t>DI</a:t>
            </a:r>
            <a:r>
              <a:rPr lang="it-IT" sz="1800" b="1" dirty="0">
                <a:latin typeface="Arial" panose="020B0604020202020204" pitchFamily="34" charset="0"/>
              </a:rPr>
              <a:t> TRASMISSIONE DEL MOTO E ALTRI ORGANI MOBILI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1) PROTEZIONI FISSE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2) PROTEZIONI MOBILI A SEGREGAZIONE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it-IT" sz="1800" b="1" dirty="0">
                <a:latin typeface="Arial" panose="020B0604020202020204" pitchFamily="34" charset="0"/>
              </a:rPr>
              <a:t>ORGANI LAVORATORI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1) PROTEZIONI FISSE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2) PROTEZIONI MOBILI A SEGREGAZIONE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arenR" startAt="3"/>
            </a:pPr>
            <a:r>
              <a:rPr lang="it-IT" sz="1800" dirty="0">
                <a:latin typeface="Arial" panose="020B0604020202020204" pitchFamily="34" charset="0"/>
              </a:rPr>
              <a:t> DISPOSITIVI </a:t>
            </a:r>
            <a:r>
              <a:rPr lang="it-IT" sz="1800" dirty="0" err="1">
                <a:latin typeface="Arial" panose="020B0604020202020204" pitchFamily="34" charset="0"/>
              </a:rPr>
              <a:t>DI</a:t>
            </a:r>
            <a:r>
              <a:rPr lang="it-IT" sz="1800" dirty="0">
                <a:latin typeface="Arial" panose="020B0604020202020204" pitchFamily="34" charset="0"/>
              </a:rPr>
              <a:t> PROTEZIONE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arenR" startAt="3"/>
            </a:pPr>
            <a:r>
              <a:rPr lang="it-IT" sz="1800" dirty="0">
                <a:latin typeface="Arial" panose="020B0604020202020204" pitchFamily="34" charset="0"/>
              </a:rPr>
              <a:t> PROTEZIONI MOBILI A LIMITAZIONE </a:t>
            </a:r>
            <a:r>
              <a:rPr lang="it-IT" sz="1800" dirty="0" err="1">
                <a:latin typeface="Arial" panose="020B0604020202020204" pitchFamily="34" charset="0"/>
              </a:rPr>
              <a:t>DI</a:t>
            </a:r>
            <a:r>
              <a:rPr lang="it-IT" sz="1800" dirty="0">
                <a:latin typeface="Arial" panose="020B0604020202020204" pitchFamily="34" charset="0"/>
              </a:rPr>
              <a:t> ACCESSO</a:t>
            </a:r>
            <a:r>
              <a:rPr lang="it-IT" sz="1800" i="1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arenR" startAt="3"/>
            </a:pPr>
            <a:r>
              <a:rPr lang="it-IT" sz="1800" dirty="0">
                <a:latin typeface="Arial" panose="020B0604020202020204" pitchFamily="34" charset="0"/>
              </a:rPr>
              <a:t> COMANDO </a:t>
            </a:r>
            <a:r>
              <a:rPr lang="it-IT" sz="1800" dirty="0" err="1">
                <a:latin typeface="Arial" panose="020B0604020202020204" pitchFamily="34" charset="0"/>
              </a:rPr>
              <a:t>DI</a:t>
            </a:r>
            <a:r>
              <a:rPr lang="it-IT" sz="1800" dirty="0">
                <a:latin typeface="Arial" panose="020B0604020202020204" pitchFamily="34" charset="0"/>
              </a:rPr>
              <a:t> ARRESTO </a:t>
            </a:r>
            <a:r>
              <a:rPr lang="it-IT" sz="1800" dirty="0" err="1">
                <a:latin typeface="Arial" panose="020B0604020202020204" pitchFamily="34" charset="0"/>
              </a:rPr>
              <a:t>DI</a:t>
            </a:r>
            <a:r>
              <a:rPr lang="it-IT" sz="1800" dirty="0">
                <a:latin typeface="Arial" panose="020B0604020202020204" pitchFamily="34" charset="0"/>
              </a:rPr>
              <a:t> EMERGENZA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arenR" startAt="3"/>
            </a:pPr>
            <a:endParaRPr lang="it-IT" sz="1800" dirty="0">
              <a:latin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6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7" name="Picture 2" descr="Utilizzo in sicurezza delle macchine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7525" y="0"/>
            <a:ext cx="2276475" cy="2009776"/>
          </a:xfrm>
          <a:prstGeom prst="rect">
            <a:avLst/>
          </a:prstGeom>
          <a:noFill/>
        </p:spPr>
      </p:pic>
      <p:pic>
        <p:nvPicPr>
          <p:cNvPr id="102402" name="Picture 2" descr="Diapositiva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2492896"/>
            <a:ext cx="2376264" cy="2376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53226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olo 1"/>
          <p:cNvSpPr>
            <a:spLocks noGrp="1"/>
          </p:cNvSpPr>
          <p:nvPr>
            <p:ph type="title" idx="4294967295"/>
          </p:nvPr>
        </p:nvSpPr>
        <p:spPr>
          <a:xfrm>
            <a:off x="0" y="71438"/>
            <a:ext cx="8572500" cy="5603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RISCHIO MECCANICO</a:t>
            </a:r>
            <a:br>
              <a:rPr lang="it-IT" sz="2800" dirty="0" smtClean="0"/>
            </a:br>
            <a:r>
              <a:rPr lang="it-IT" sz="2800" dirty="0" smtClean="0"/>
              <a:t>macchine ed attrezzature</a:t>
            </a:r>
          </a:p>
        </p:txBody>
      </p:sp>
      <p:sp>
        <p:nvSpPr>
          <p:cNvPr id="10649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8C10426A-475C-43E7-BE84-22A400775F1C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16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06500" name="Segnaposto testo 1"/>
          <p:cNvSpPr txBox="1">
            <a:spLocks/>
          </p:cNvSpPr>
          <p:nvPr/>
        </p:nvSpPr>
        <p:spPr bwMode="auto">
          <a:xfrm>
            <a:off x="467544" y="742125"/>
            <a:ext cx="835342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latin typeface="Arial" panose="020B0604020202020204" pitchFamily="34" charset="0"/>
              </a:rPr>
              <a:t>COMANDI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latin typeface="Arial" panose="020B0604020202020204" pitchFamily="34" charset="0"/>
              </a:rPr>
              <a:t>REQUISITI GENERALI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i dispositivi di comando devono essere: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- </a:t>
            </a:r>
            <a:r>
              <a:rPr lang="it-IT" sz="1800" b="1" dirty="0">
                <a:latin typeface="Arial" panose="020B0604020202020204" pitchFamily="34" charset="0"/>
              </a:rPr>
              <a:t>Pulsanti di comando</a:t>
            </a:r>
            <a:r>
              <a:rPr lang="it-IT" sz="1800" dirty="0">
                <a:latin typeface="Arial" panose="020B0604020202020204" pitchFamily="34" charset="0"/>
              </a:rPr>
              <a:t>, ad eccezione dei pulsanti di arresto di emergenza, devono essere protetti dall'azionamento accidentale mediante apposite ghiere.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it-IT" sz="1800" dirty="0">
                <a:latin typeface="Arial" panose="020B0604020202020204" pitchFamily="34" charset="0"/>
              </a:rPr>
              <a:t> </a:t>
            </a:r>
            <a:r>
              <a:rPr lang="it-IT" sz="1800" b="1" dirty="0">
                <a:latin typeface="Arial" panose="020B0604020202020204" pitchFamily="34" charset="0"/>
              </a:rPr>
              <a:t>Pedali di comando</a:t>
            </a:r>
            <a:r>
              <a:rPr lang="it-IT" sz="1800" dirty="0">
                <a:latin typeface="Arial" panose="020B0604020202020204" pitchFamily="34" charset="0"/>
              </a:rPr>
              <a:t> devono essere protetti dall'azionamento accidentale mediante custodia.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it-IT" sz="1800" b="1" dirty="0">
                <a:latin typeface="Arial" panose="020B0604020202020204" pitchFamily="34" charset="0"/>
              </a:rPr>
              <a:t>Arresto di emergenza</a:t>
            </a:r>
            <a:r>
              <a:rPr lang="it-IT" sz="1800" dirty="0">
                <a:latin typeface="Arial" panose="020B0604020202020204" pitchFamily="34" charset="0"/>
              </a:rPr>
              <a:t> </a:t>
            </a:r>
            <a:r>
              <a:rPr lang="it-IT" sz="1800" i="1" dirty="0">
                <a:latin typeface="Arial" panose="020B0604020202020204" pitchFamily="34" charset="0"/>
              </a:rPr>
              <a:t>  </a:t>
            </a:r>
            <a:r>
              <a:rPr lang="it-IT" sz="1800" dirty="0">
                <a:latin typeface="Arial" panose="020B0604020202020204" pitchFamily="34" charset="0"/>
              </a:rPr>
              <a:t>il blocco della macchina deve essere mantenuto dopo il rilascio del dispositivo di arresto di emergenza e lo sblocco deve essere possibile soltanto con una apposita manovra e non deve riavviare la macchina ma solo autorizzarne la rimessa in funzione.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it-IT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it-IT" sz="1800" dirty="0">
                <a:latin typeface="Arial" panose="020B0604020202020204" pitchFamily="34" charset="0"/>
              </a:rPr>
              <a:t> I circuiti di comando devono essere dotati di dispositivi atti ad impedirne il </a:t>
            </a:r>
            <a:r>
              <a:rPr lang="it-IT" sz="1800" dirty="0" err="1">
                <a:latin typeface="Arial" panose="020B0604020202020204" pitchFamily="34" charset="0"/>
              </a:rPr>
              <a:t>riavviamento</a:t>
            </a:r>
            <a:r>
              <a:rPr lang="it-IT" sz="1800" dirty="0">
                <a:latin typeface="Arial" panose="020B0604020202020204" pitchFamily="34" charset="0"/>
              </a:rPr>
              <a:t> automatico, dopo l'arresto dovuto a una mancanza o a un abbassamento di tensione o all'intervento di protezioni contro le sovracorrenti.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6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7" name="Picture 2" descr="Utilizzo in sicurezza delle macchine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7525" y="0"/>
            <a:ext cx="2276475" cy="2009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6569605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olo 1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8572500" cy="848419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RISCHIO MECCANICO</a:t>
            </a:r>
            <a:br>
              <a:rPr lang="it-IT" sz="2800" dirty="0" smtClean="0"/>
            </a:br>
            <a:r>
              <a:rPr lang="it-IT" sz="2800" dirty="0" smtClean="0"/>
              <a:t>macchine ed attrezzature</a:t>
            </a:r>
          </a:p>
        </p:txBody>
      </p:sp>
      <p:sp>
        <p:nvSpPr>
          <p:cNvPr id="10854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E1F5E4A8-7BC3-4548-93BD-51FE47DD313A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17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08548" name="Segnaposto testo 1"/>
          <p:cNvSpPr txBox="1">
            <a:spLocks/>
          </p:cNvSpPr>
          <p:nvPr/>
        </p:nvSpPr>
        <p:spPr bwMode="auto">
          <a:xfrm>
            <a:off x="1403648" y="1052736"/>
            <a:ext cx="7129462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latin typeface="Arial" panose="020B0604020202020204" pitchFamily="34" charset="0"/>
              </a:rPr>
              <a:t>SICUREZZA NELLA MANUTENZIONE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latin typeface="Arial" panose="020B0604020202020204" pitchFamily="34" charset="0"/>
              </a:rPr>
              <a:t>E MESSA A PUNTO DELLA MACCHINA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Se tali operazioni richiedessero la rimozione delle protezioni o  la disattivazione dei dispositivi di protezione, la macchina dovrà essere azionata esclusivamente con modalità tali da: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- escludere il comando automatico;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- autorizzare il funzionamento degli elementi mobili pericolosi soltanto in condizioni di sicurezza migliorata (azionamento ad impulsi o a velocità ridotta) evitando i rischi derivanti dalle sequenze collegate.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Sulla macchina o nelle immediate vicinanze è opportuno  apporre apposita segnaletica di avvertimento,  tipo: </a:t>
            </a:r>
            <a:r>
              <a:rPr lang="it-IT" sz="1800" b="1" dirty="0">
                <a:latin typeface="Arial" panose="020B0604020202020204" pitchFamily="34" charset="0"/>
              </a:rPr>
              <a:t>"Attenzione: macchina in manutenzione"</a:t>
            </a:r>
          </a:p>
        </p:txBody>
      </p:sp>
      <p:pic>
        <p:nvPicPr>
          <p:cNvPr id="108549" name="Picture 5" descr="D8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97200"/>
            <a:ext cx="118268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7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8" name="Picture 2" descr="Utilizzo in sicurezza delle macchine”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7525" y="0"/>
            <a:ext cx="2276475" cy="2009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0829228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o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572500" cy="103705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RISCHIO MECCANICO</a:t>
            </a:r>
            <a:br>
              <a:rPr lang="it-IT" sz="2800" dirty="0" smtClean="0"/>
            </a:br>
            <a:r>
              <a:rPr lang="it-IT" sz="2800" dirty="0" smtClean="0"/>
              <a:t>macchine ed attrezzature</a:t>
            </a:r>
          </a:p>
        </p:txBody>
      </p:sp>
      <p:sp>
        <p:nvSpPr>
          <p:cNvPr id="11059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DAD618CE-8494-4EE6-8825-D26B5457858C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18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10596" name="Segnaposto testo 1"/>
          <p:cNvSpPr txBox="1">
            <a:spLocks/>
          </p:cNvSpPr>
          <p:nvPr/>
        </p:nvSpPr>
        <p:spPr bwMode="auto">
          <a:xfrm>
            <a:off x="3491880" y="2276872"/>
            <a:ext cx="540067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latin typeface="Arial" panose="020B0604020202020204" pitchFamily="34" charset="0"/>
              </a:rPr>
              <a:t>SEGNALAZIONI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Le macchine deve recare gli avvertimenti e le segnalazioni indispensabili a garantire la sicurezza dei lavoratori.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I lavoratori devono essere edotti mediante avvisi chiaramente visibili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i="1" dirty="0">
                <a:latin typeface="Arial" panose="020B0604020202020204" pitchFamily="34" charset="0"/>
              </a:rPr>
              <a:t/>
            </a:r>
            <a:br>
              <a:rPr lang="it-IT" sz="1800" b="1" i="1" dirty="0">
                <a:latin typeface="Arial" panose="020B0604020202020204" pitchFamily="34" charset="0"/>
              </a:rPr>
            </a:br>
            <a:endParaRPr lang="it-IT" sz="1800" dirty="0">
              <a:latin typeface="Arial" panose="020B0604020202020204" pitchFamily="34" charset="0"/>
            </a:endParaRPr>
          </a:p>
        </p:txBody>
      </p:sp>
      <p:pic>
        <p:nvPicPr>
          <p:cNvPr id="110597" name="Picture 7" descr="1831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156051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8" descr="1913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412875"/>
            <a:ext cx="14763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9" descr="625601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44900"/>
            <a:ext cx="15287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0" name="Picture 10" descr="631401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644900"/>
            <a:ext cx="13446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10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11" name="Picture 2" descr="Utilizzo in sicurezza delle macchine”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67525" y="0"/>
            <a:ext cx="2276475" cy="2009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1480102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 idx="4294967295"/>
          </p:nvPr>
        </p:nvSpPr>
        <p:spPr>
          <a:xfrm>
            <a:off x="0" y="188640"/>
            <a:ext cx="6444208" cy="92042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RISCHIO MECCANICO</a:t>
            </a:r>
            <a:br>
              <a:rPr lang="it-IT" sz="2800" dirty="0" smtClean="0"/>
            </a:br>
            <a:r>
              <a:rPr lang="it-IT" sz="2800" dirty="0" smtClean="0"/>
              <a:t>macchine ed attrezzature</a:t>
            </a:r>
          </a:p>
        </p:txBody>
      </p:sp>
      <p:sp>
        <p:nvSpPr>
          <p:cNvPr id="11264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97A9E5F8-91D3-44D3-93C8-687EE92B68B3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19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12644" name="Segnaposto testo 1"/>
          <p:cNvSpPr txBox="1">
            <a:spLocks/>
          </p:cNvSpPr>
          <p:nvPr/>
        </p:nvSpPr>
        <p:spPr bwMode="auto">
          <a:xfrm>
            <a:off x="539750" y="1341438"/>
            <a:ext cx="835342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>
                <a:latin typeface="Arial" panose="020B0604020202020204" pitchFamily="34" charset="0"/>
              </a:rPr>
              <a:t>ISTRUZIONI PER L'USO DELLA MACCHINA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Ogni macchina deve essere accompagnata da un'istruzione per l'uso che fornisca almeno le seguenti informazioni: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-riepilogo delle indicazioni previste per la marcatura, eventualmente completate dalle indicazioni atte a facilitare la manutenzione;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-le condizioni di utilizzazione;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-il o i posti di lavoro che possono essere occupati dagli operatori;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-le istruzioni per eseguire senza alcun rischio: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it-IT" sz="1800">
                <a:latin typeface="Arial" panose="020B0604020202020204" pitchFamily="34" charset="0"/>
              </a:rPr>
              <a:t> la messa in funzione;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it-IT" sz="1800">
                <a:latin typeface="Arial" panose="020B0604020202020204" pitchFamily="34" charset="0"/>
              </a:rPr>
              <a:t> l'utilizzazione;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it-IT" sz="1800">
                <a:latin typeface="Arial" panose="020B0604020202020204" pitchFamily="34" charset="0"/>
              </a:rPr>
              <a:t> il trasporto, indicando la massa della macchina e dei suoi vari elementi allorché devono essere regolarmente trasportati separatamente;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6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7" name="Picture 2" descr="Utilizzo in sicurezza delle macchine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0"/>
            <a:ext cx="2123728" cy="18749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5245953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olo 1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6084168" cy="77641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>
                <a:solidFill>
                  <a:srgbClr val="404040"/>
                </a:solidFill>
              </a:rPr>
              <a:t>PRINCIPALI FONTI NORMATIVE</a:t>
            </a:r>
            <a:br>
              <a:rPr lang="it-IT" sz="2800" dirty="0" smtClean="0">
                <a:solidFill>
                  <a:srgbClr val="404040"/>
                </a:solidFill>
              </a:rPr>
            </a:br>
            <a:r>
              <a:rPr lang="it-IT" sz="2800" dirty="0" smtClean="0">
                <a:solidFill>
                  <a:srgbClr val="404040"/>
                </a:solidFill>
              </a:rPr>
              <a:t>Rischio meccanico</a:t>
            </a:r>
          </a:p>
        </p:txBody>
      </p:sp>
      <p:sp>
        <p:nvSpPr>
          <p:cNvPr id="73732" name="Segnaposto testo 1"/>
          <p:cNvSpPr txBox="1">
            <a:spLocks/>
          </p:cNvSpPr>
          <p:nvPr/>
        </p:nvSpPr>
        <p:spPr bwMode="auto">
          <a:xfrm>
            <a:off x="722313" y="1500188"/>
            <a:ext cx="77724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>
                <a:solidFill>
                  <a:srgbClr val="3D3D3D"/>
                </a:solidFill>
                <a:latin typeface="Arial" panose="020B0604020202020204" pitchFamily="34" charset="0"/>
              </a:rPr>
              <a:t>Decreto Legislativo 9 aprile 2008, n. 81 “Testo Unico sulla salute e sicurezza sul lavoro”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>
              <a:solidFill>
                <a:srgbClr val="3D3D3D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>
                <a:latin typeface="Arial" panose="020B0604020202020204" pitchFamily="34" charset="0"/>
              </a:rPr>
              <a:t>Titolo III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>
                <a:latin typeface="Arial" panose="020B0604020202020204" pitchFamily="34" charset="0"/>
              </a:rPr>
              <a:t>Uso delle attrezzature di lavoro e dei dispositivi di protezione individuale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>
                <a:latin typeface="Arial" panose="020B0604020202020204" pitchFamily="34" charset="0"/>
              </a:rPr>
              <a:t>Capo 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>
                <a:latin typeface="Arial" panose="020B0604020202020204" pitchFamily="34" charset="0"/>
              </a:rPr>
              <a:t>Uso delle attrezzature di lavoro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>
              <a:latin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5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674" y="6165304"/>
            <a:ext cx="1442326" cy="692696"/>
          </a:xfrm>
          <a:prstGeom prst="rect">
            <a:avLst/>
          </a:prstGeom>
          <a:noFill/>
        </p:spPr>
      </p:pic>
      <p:sp>
        <p:nvSpPr>
          <p:cNvPr id="133122" name="AutoShape 2" descr="Microsoft PowerPoint - Rischio meccanico, macchine e attrezzature \(Ing. G.  COLAFEMMINA\).ppt [modalit\340 compatibilit\340]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3124" name="AutoShape 4" descr="Microsoft PowerPoint - Rischio meccanico, macchine e attrezzature \(Ing. G.  COLAFEMMINA\).ppt [modalit\340 compatibilit\340]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3126" name="Picture 6" descr="I RISCHI - Meccanica Tecni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654049"/>
            <a:ext cx="3240360" cy="3203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4628469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o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572500" cy="103705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RISCHIO MECCANICO</a:t>
            </a:r>
            <a:br>
              <a:rPr lang="it-IT" sz="2800" dirty="0" smtClean="0"/>
            </a:br>
            <a:r>
              <a:rPr lang="it-IT" sz="2800" dirty="0" smtClean="0"/>
              <a:t>macchine ed attrezzature</a:t>
            </a:r>
          </a:p>
        </p:txBody>
      </p:sp>
      <p:sp>
        <p:nvSpPr>
          <p:cNvPr id="11469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0AE07445-19E9-4A23-8E62-BEA1857F95C5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20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14692" name="Segnaposto testo 1"/>
          <p:cNvSpPr txBox="1">
            <a:spLocks/>
          </p:cNvSpPr>
          <p:nvPr/>
        </p:nvSpPr>
        <p:spPr bwMode="auto">
          <a:xfrm>
            <a:off x="539750" y="1341438"/>
            <a:ext cx="835342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it-IT" sz="1800">
                <a:latin typeface="Arial" panose="020B0604020202020204" pitchFamily="34" charset="0"/>
              </a:rPr>
              <a:t> l'installazione: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it-IT" sz="1800">
                <a:latin typeface="Arial" panose="020B0604020202020204" pitchFamily="34" charset="0"/>
              </a:rPr>
              <a:t> il montaggio e lo smontaggio;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it-IT" sz="1800">
                <a:latin typeface="Arial" panose="020B0604020202020204" pitchFamily="34" charset="0"/>
              </a:rPr>
              <a:t> la regolazione;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it-IT" sz="1800">
                <a:latin typeface="Arial" panose="020B0604020202020204" pitchFamily="34" charset="0"/>
              </a:rPr>
              <a:t> la manutenzione e la riparazione.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it-IT" sz="1800">
                <a:latin typeface="Arial" panose="020B0604020202020204" pitchFamily="34" charset="0"/>
              </a:rPr>
              <a:t> le istruzioni per l'addestramento;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it-IT" sz="1800">
                <a:latin typeface="Arial" panose="020B0604020202020204" pitchFamily="34" charset="0"/>
              </a:rPr>
              <a:t> se necessario, le caratteristiche essenziali degli utensili che possono essere montati sulla macchina.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Gli utilizzatori devono essere informati sulle procedure di utilizzo della macchina  e devono essere portati a conoscenza anche dei rischi residui che non possono essere eliminati con una adeguata formazione e segnalazione sull'utilizzo dei dispositivi di protezione individuale.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6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7" name="Picture 2" descr="Utilizzo in sicurezza delle macchine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7525" y="0"/>
            <a:ext cx="2276475" cy="2009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1760616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olo 1"/>
          <p:cNvSpPr>
            <a:spLocks noGrp="1"/>
          </p:cNvSpPr>
          <p:nvPr>
            <p:ph type="title" idx="4294967295"/>
          </p:nvPr>
        </p:nvSpPr>
        <p:spPr>
          <a:xfrm>
            <a:off x="0" y="71438"/>
            <a:ext cx="8572500" cy="5603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smtClean="0">
                <a:solidFill>
                  <a:srgbClr val="404040"/>
                </a:solidFill>
              </a:rPr>
              <a:t>PRINCIPALI FONTI NORMATIVE</a:t>
            </a:r>
            <a:br>
              <a:rPr lang="it-IT" sz="2800" smtClean="0">
                <a:solidFill>
                  <a:srgbClr val="404040"/>
                </a:solidFill>
              </a:rPr>
            </a:br>
            <a:r>
              <a:rPr lang="it-IT" sz="2800" smtClean="0">
                <a:solidFill>
                  <a:srgbClr val="404040"/>
                </a:solidFill>
              </a:rPr>
              <a:t>Cadute dall’alto</a:t>
            </a:r>
          </a:p>
        </p:txBody>
      </p:sp>
      <p:sp>
        <p:nvSpPr>
          <p:cNvPr id="11673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0F2BA73B-7155-4525-A5B7-806EC0BA8C73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21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16740" name="Segnaposto testo 1"/>
          <p:cNvSpPr txBox="1">
            <a:spLocks/>
          </p:cNvSpPr>
          <p:nvPr/>
        </p:nvSpPr>
        <p:spPr bwMode="auto">
          <a:xfrm>
            <a:off x="3276600" y="1500188"/>
            <a:ext cx="5218113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>
                <a:solidFill>
                  <a:srgbClr val="3D3D3D"/>
                </a:solidFill>
                <a:latin typeface="Arial" panose="020B0604020202020204" pitchFamily="34" charset="0"/>
              </a:rPr>
              <a:t>Decreto Legislativo 9 aprile 2008, n. 81 “Testo Unico sulla salute e sicurezza sul lavoro”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>
                <a:latin typeface="Arial" panose="020B0604020202020204" pitchFamily="34" charset="0"/>
              </a:rPr>
              <a:t>Titolo IV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>
                <a:latin typeface="Arial" panose="020B0604020202020204" pitchFamily="34" charset="0"/>
              </a:rPr>
              <a:t>Capo II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Norme per la prevenzione degli infortuni sul lavoro nelle costruzioni e nei lavori in quota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>
              <a:latin typeface="Arial" panose="020B0604020202020204" pitchFamily="34" charset="0"/>
            </a:endParaRPr>
          </a:p>
        </p:txBody>
      </p:sp>
      <p:pic>
        <p:nvPicPr>
          <p:cNvPr id="116741" name="Picture 5" descr="P1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22320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7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sp>
        <p:nvSpPr>
          <p:cNvPr id="90114" name="AutoShape 2" descr="caduta dall'alto | ProgettoG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0116" name="AutoShape 4" descr="caduta dall'alto | ProgettoG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0118" name="Picture 6" descr="caduta dall&amp;#39;alto | ProgettoGa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3356992"/>
            <a:ext cx="4762500" cy="3333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3634489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o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572500" cy="89304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CADUTE DALL’ALTO</a:t>
            </a:r>
            <a:br>
              <a:rPr lang="it-IT" sz="2800" dirty="0" smtClean="0"/>
            </a:br>
            <a:endParaRPr lang="it-IT" sz="2800" dirty="0" smtClean="0">
              <a:solidFill>
                <a:srgbClr val="404040"/>
              </a:solidFill>
            </a:endParaRPr>
          </a:p>
        </p:txBody>
      </p:sp>
      <p:sp>
        <p:nvSpPr>
          <p:cNvPr id="11878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A839A7F4-EDCC-4510-85F5-0491164613FD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22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18788" name="Segnaposto testo 1"/>
          <p:cNvSpPr txBox="1">
            <a:spLocks/>
          </p:cNvSpPr>
          <p:nvPr/>
        </p:nvSpPr>
        <p:spPr bwMode="auto">
          <a:xfrm>
            <a:off x="684213" y="1500188"/>
            <a:ext cx="78105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>
                <a:solidFill>
                  <a:srgbClr val="3D3D3D"/>
                </a:solidFill>
                <a:latin typeface="Arial" panose="020B0604020202020204" pitchFamily="34" charset="0"/>
              </a:rPr>
              <a:t>Studio Inail su infortuni da cadute dall’alto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>
              <a:latin typeface="Arial" panose="020B0604020202020204" pitchFamily="34" charset="0"/>
            </a:endParaRPr>
          </a:p>
        </p:txBody>
      </p:sp>
      <p:pic>
        <p:nvPicPr>
          <p:cNvPr id="11878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060575"/>
            <a:ext cx="6264275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7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9" name="Picture 5" descr="P1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1975" y="0"/>
            <a:ext cx="22320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028534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Sai come prevenire le cadute dall&amp;#39;alto nei lavori in quota? – Cope Brescia  – Antincendio e Antinfortunistica"/>
          <p:cNvPicPr>
            <a:picLocks noChangeAspect="1" noChangeArrowheads="1"/>
          </p:cNvPicPr>
          <p:nvPr/>
        </p:nvPicPr>
        <p:blipFill>
          <a:blip r:embed="rId3" cstate="print">
            <a:lum bright="-69000" contrast="86000"/>
          </a:blip>
          <a:srcRect/>
          <a:stretch>
            <a:fillRect/>
          </a:stretch>
        </p:blipFill>
        <p:spPr bwMode="auto">
          <a:xfrm>
            <a:off x="0" y="1052736"/>
            <a:ext cx="8572500" cy="5372100"/>
          </a:xfrm>
          <a:prstGeom prst="rect">
            <a:avLst/>
          </a:prstGeom>
          <a:noFill/>
        </p:spPr>
      </p:pic>
      <p:pic>
        <p:nvPicPr>
          <p:cNvPr id="8" name="Picture 5" descr="P1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6297" y="1"/>
            <a:ext cx="1987703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ito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572500" cy="103705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CADUTE DALL’ALTO</a:t>
            </a:r>
            <a:br>
              <a:rPr lang="it-IT" sz="2800" dirty="0" smtClean="0"/>
            </a:br>
            <a:endParaRPr lang="it-IT" sz="2800" dirty="0" smtClean="0"/>
          </a:p>
        </p:txBody>
      </p:sp>
      <p:sp>
        <p:nvSpPr>
          <p:cNvPr id="12083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B12DAD99-539A-43C2-869F-CE1913634503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23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20836" name="Segnaposto testo 1"/>
          <p:cNvSpPr txBox="1">
            <a:spLocks/>
          </p:cNvSpPr>
          <p:nvPr/>
        </p:nvSpPr>
        <p:spPr bwMode="auto">
          <a:xfrm>
            <a:off x="179512" y="1052736"/>
            <a:ext cx="7739063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solidFill>
                  <a:schemeClr val="bg1"/>
                </a:solidFill>
                <a:latin typeface="Arial" panose="020B0604020202020204" pitchFamily="34" charset="0"/>
              </a:rPr>
              <a:t>Nei </a:t>
            </a:r>
            <a:r>
              <a:rPr lang="it-IT" sz="1800" u="sng" dirty="0">
                <a:solidFill>
                  <a:schemeClr val="bg1"/>
                </a:solidFill>
                <a:latin typeface="Arial" panose="020B0604020202020204" pitchFamily="34" charset="0"/>
              </a:rPr>
              <a:t>lavori</a:t>
            </a:r>
            <a:r>
              <a:rPr lang="it-IT" sz="1800" dirty="0">
                <a:solidFill>
                  <a:schemeClr val="bg1"/>
                </a:solidFill>
                <a:latin typeface="Arial" panose="020B0604020202020204" pitchFamily="34" charset="0"/>
              </a:rPr>
              <a:t> che sono eseguiti </a:t>
            </a:r>
            <a:r>
              <a:rPr lang="it-IT" sz="1800" u="sng" dirty="0">
                <a:solidFill>
                  <a:schemeClr val="bg1"/>
                </a:solidFill>
                <a:latin typeface="Arial" panose="020B0604020202020204" pitchFamily="34" charset="0"/>
              </a:rPr>
              <a:t>ad un'altezza superiore ai m 2</a:t>
            </a:r>
            <a:r>
              <a:rPr lang="it-IT" sz="1800" dirty="0">
                <a:solidFill>
                  <a:schemeClr val="bg1"/>
                </a:solidFill>
                <a:latin typeface="Arial" panose="020B0604020202020204" pitchFamily="34" charset="0"/>
              </a:rPr>
              <a:t>, devono </a:t>
            </a:r>
            <a:r>
              <a:rPr lang="it-IT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 essere adottate</a:t>
            </a:r>
            <a:r>
              <a:rPr lang="it-IT" sz="1800" dirty="0">
                <a:solidFill>
                  <a:schemeClr val="bg1"/>
                </a:solidFill>
                <a:latin typeface="Arial" panose="020B0604020202020204" pitchFamily="34" charset="0"/>
              </a:rPr>
              <a:t>, seguendo lo sviluppo dei lavori stessi, adeguate impalcature o ponteggi o </a:t>
            </a:r>
            <a:r>
              <a:rPr lang="it-IT" sz="1800" u="sng" dirty="0">
                <a:solidFill>
                  <a:schemeClr val="bg1"/>
                </a:solidFill>
                <a:latin typeface="Arial" panose="020B0604020202020204" pitchFamily="34" charset="0"/>
              </a:rPr>
              <a:t>idonee opere provvisionali o comunque precauzioni</a:t>
            </a:r>
            <a:r>
              <a:rPr lang="it-IT" sz="1800" dirty="0">
                <a:solidFill>
                  <a:schemeClr val="bg1"/>
                </a:solidFill>
                <a:latin typeface="Arial" panose="020B0604020202020204" pitchFamily="34" charset="0"/>
              </a:rPr>
              <a:t> atte ad eliminare i pericoli di caduta di persone e di cose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solidFill>
                  <a:schemeClr val="bg1"/>
                </a:solidFill>
                <a:latin typeface="Arial" panose="020B0604020202020204" pitchFamily="34" charset="0"/>
              </a:rPr>
              <a:t>Gli impalcati e ponti di servizio, le passerelle, le andatoie,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solidFill>
                  <a:schemeClr val="bg1"/>
                </a:solidFill>
                <a:latin typeface="Arial" panose="020B0604020202020204" pitchFamily="34" charset="0"/>
              </a:rPr>
              <a:t>che siano posti ad un'altezza maggiore di 2 metri, devono essere provvisti su tutti i lati verso il vuoto di robusto </a:t>
            </a:r>
            <a:r>
              <a:rPr lang="it-IT" sz="1800" u="sng" dirty="0">
                <a:solidFill>
                  <a:schemeClr val="bg1"/>
                </a:solidFill>
                <a:latin typeface="Arial" panose="020B0604020202020204" pitchFamily="34" charset="0"/>
              </a:rPr>
              <a:t>parapetto</a:t>
            </a:r>
            <a:r>
              <a:rPr lang="it-IT" sz="1800" dirty="0">
                <a:solidFill>
                  <a:schemeClr val="bg1"/>
                </a:solidFill>
                <a:latin typeface="Arial" panose="020B0604020202020204" pitchFamily="34" charset="0"/>
              </a:rPr>
              <a:t> e in buono stato di conservazione.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it-IT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6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7889641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olo 1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4355976" cy="848419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CADUTE DALL’ALTO</a:t>
            </a:r>
            <a:br>
              <a:rPr lang="it-IT" sz="2800" dirty="0" smtClean="0"/>
            </a:br>
            <a:endParaRPr lang="it-IT" sz="2800" dirty="0" smtClean="0"/>
          </a:p>
        </p:txBody>
      </p:sp>
      <p:sp>
        <p:nvSpPr>
          <p:cNvPr id="12288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11725133-32CA-4512-9FBE-7ACE91B11865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24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22884" name="Segnaposto testo 1"/>
          <p:cNvSpPr txBox="1">
            <a:spLocks/>
          </p:cNvSpPr>
          <p:nvPr/>
        </p:nvSpPr>
        <p:spPr bwMode="auto">
          <a:xfrm>
            <a:off x="755650" y="1268413"/>
            <a:ext cx="7561263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NORMALE PARAPETTO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>
              <a:latin typeface="Arial" panose="020B0604020202020204" pitchFamily="34" charset="0"/>
            </a:endParaRPr>
          </a:p>
        </p:txBody>
      </p:sp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163" y="1700213"/>
            <a:ext cx="81724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7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8" name="Picture 5" descr="P1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"/>
            <a:ext cx="1907704" cy="170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715448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olo 1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8572500" cy="848419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CADUTE DALL’ALTO</a:t>
            </a:r>
            <a:br>
              <a:rPr lang="it-IT" sz="2800" dirty="0" smtClean="0"/>
            </a:br>
            <a:r>
              <a:rPr lang="it-IT" sz="2800" dirty="0" smtClean="0"/>
              <a:t>Obblighi del datore di lavoro</a:t>
            </a:r>
          </a:p>
        </p:txBody>
      </p:sp>
      <p:sp>
        <p:nvSpPr>
          <p:cNvPr id="12493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E8357EAB-4018-4F73-957E-28F759EEBC98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25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24932" name="Segnaposto testo 1"/>
          <p:cNvSpPr txBox="1">
            <a:spLocks/>
          </p:cNvSpPr>
          <p:nvPr/>
        </p:nvSpPr>
        <p:spPr bwMode="auto">
          <a:xfrm>
            <a:off x="539750" y="1500188"/>
            <a:ext cx="8064500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2000" b="1" i="1">
                <a:latin typeface="Arial" panose="020B0604020202020204" pitchFamily="34" charset="0"/>
              </a:rPr>
              <a:t>Obblighi del datore di lavoro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2000" b="1" i="1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Nei casi in cui i lavori temporanei in quota non possono essere eseguiti in condizioni di sicurezza e in condizioni ergonomiche adeguate a partire da un luogo adatto allo scopo, sceglie le attrezzature di lavoro piu' idonee a garantire e mantenere condizioni di lavoro sicure, in conformita' ai seguenti criteri: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lphaLcParenR"/>
            </a:pPr>
            <a:r>
              <a:rPr lang="it-IT" sz="1800">
                <a:latin typeface="Arial" panose="020B0604020202020204" pitchFamily="34" charset="0"/>
              </a:rPr>
              <a:t> priorita' alle misure di protezione collettiva rispetto alle misure di protezione individuale;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b) dimensioni delle attrezzature di lavoro confacenti alla natura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dei lavori da eseguire, alle sollecitazioni prevedibili e ad una circolazione priva di rischi.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6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8" name="Picture 5" descr="P1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1975" y="0"/>
            <a:ext cx="22320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7213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olo 1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8572500" cy="92042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CADUTE DALL’ALTO</a:t>
            </a:r>
            <a:br>
              <a:rPr lang="it-IT" sz="2800" dirty="0" smtClean="0"/>
            </a:br>
            <a:r>
              <a:rPr lang="it-IT" sz="2800" dirty="0" smtClean="0"/>
              <a:t>SCALE</a:t>
            </a:r>
          </a:p>
        </p:txBody>
      </p:sp>
      <p:sp>
        <p:nvSpPr>
          <p:cNvPr id="13107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274C72AC-0D69-48F8-A1B2-C6A1FE01C166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26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31076" name="Segnaposto testo 1"/>
          <p:cNvSpPr txBox="1">
            <a:spLocks/>
          </p:cNvSpPr>
          <p:nvPr/>
        </p:nvSpPr>
        <p:spPr bwMode="auto">
          <a:xfrm>
            <a:off x="0" y="980728"/>
            <a:ext cx="835342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Le scale fisse a gradini, destinate al normale accesso agli ambienti di lavoro, devono essere costruite e mantenute in modo da resistere ai carichi massimi derivanti da affollamento per situazioni di emergenza. I gradini devono avere pedata e alzata dimensionate a regola d'arte e larghezza adeguata alle esigenze del transito. Dette scale ed i relativi pianerottoli devono essere provvisti, sui lati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aperti, di parapetto normale o di altra difesa equivalente. Le rampe delimitate da due pareti devono essere munite di almeno un corrimano.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6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8" name="Picture 5" descr="P1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1975" y="0"/>
            <a:ext cx="22320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Bonifica ETERNIT: ancora un grave incidente sul lavoro per caduta dall&amp;#39;alto  per sfondamento di un tetto in ETERNIT a Modena |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4149080"/>
            <a:ext cx="3885084" cy="24948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9003475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1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1975" y="0"/>
            <a:ext cx="22320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itolo 1"/>
          <p:cNvSpPr>
            <a:spLocks noGrp="1"/>
          </p:cNvSpPr>
          <p:nvPr>
            <p:ph type="title" idx="4294967295"/>
          </p:nvPr>
        </p:nvSpPr>
        <p:spPr>
          <a:xfrm>
            <a:off x="0" y="188640"/>
            <a:ext cx="8572500" cy="92042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CADUTE DALL’ALTO</a:t>
            </a:r>
            <a:br>
              <a:rPr lang="it-IT" sz="2800" dirty="0" smtClean="0"/>
            </a:br>
            <a:r>
              <a:rPr lang="it-IT" sz="2800" dirty="0" smtClean="0"/>
              <a:t>SCALE</a:t>
            </a:r>
          </a:p>
        </p:txBody>
      </p:sp>
      <p:sp>
        <p:nvSpPr>
          <p:cNvPr id="13312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5DEB9D58-D58E-4745-9232-1A91FFBCE7A8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27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33124" name="Segnaposto testo 1"/>
          <p:cNvSpPr txBox="1">
            <a:spLocks/>
          </p:cNvSpPr>
          <p:nvPr/>
        </p:nvSpPr>
        <p:spPr bwMode="auto">
          <a:xfrm>
            <a:off x="468313" y="1341438"/>
            <a:ext cx="835342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Le scale semplici portatili (a mano) devono essere costruite con materiale adatto alle condizioni di impiego, devono essere sufficientemente resistenti nell'insieme e nei singoli elementi e devono avere dimensioni appropriate al loro uso. Dette scale, se di legno, devono avere i pioli fissati ai montanti mediante incastro.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I pioli devono essere privi di nodi. Tali pioli devono essere trattenuti con tiranti in ferro applicati sotto i due pioli estremi; nelle scale lunghe piu' di 4 metri deve essere applicato anche un tirante intermedio. E' vietato l'uso di scale che presentino listelli di legno chiodati sui montanti al posto dei pioli rotti.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Esse devono inoltre essere provviste di: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a) dispositivi antisdrucciolevoli alle estremita' inferiori dei due montanti;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b) ganci di trattenuta o appoggi antisdrucciolevoli alle estremita' superiori, quando sia necessario per assicurare la stabilita' della scala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6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2720423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olo 1"/>
          <p:cNvSpPr>
            <a:spLocks noGrp="1"/>
          </p:cNvSpPr>
          <p:nvPr>
            <p:ph type="title" idx="4294967295"/>
          </p:nvPr>
        </p:nvSpPr>
        <p:spPr>
          <a:xfrm>
            <a:off x="0" y="500042"/>
            <a:ext cx="8572500" cy="5603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CADUTE DALL’ALTO</a:t>
            </a:r>
            <a:br>
              <a:rPr lang="it-IT" sz="2800" dirty="0" smtClean="0"/>
            </a:br>
            <a:r>
              <a:rPr lang="it-IT" sz="2800" dirty="0" smtClean="0"/>
              <a:t>SCALE</a:t>
            </a:r>
          </a:p>
        </p:txBody>
      </p:sp>
      <p:sp>
        <p:nvSpPr>
          <p:cNvPr id="13517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CB385279-425A-49D3-A5DD-5CBC2DC73957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28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35172" name="Segnaposto testo 1"/>
          <p:cNvSpPr txBox="1">
            <a:spLocks/>
          </p:cNvSpPr>
          <p:nvPr/>
        </p:nvSpPr>
        <p:spPr bwMode="auto">
          <a:xfrm>
            <a:off x="2124075" y="1196975"/>
            <a:ext cx="6769100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 Il datore di lavoro assicura che le scale a pioli siano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utilizzate in modo da consentire ai lavoratori di disporre in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qualsiasi momento di un appoggio e di una presa sicuri. In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particolare il trasporto a mano di pesi su una scala a pioli non deve precludere una presa sicura.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Le scale doppie non devono superare l'altezza di m 5 e devono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essere provviste di catena di adeguata resistenza o di altro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dispositivo che impedisca l'apertura della scala oltre il limite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prestabilito di sicurezza.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</p:txBody>
      </p:sp>
      <p:pic>
        <p:nvPicPr>
          <p:cNvPr id="13517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15970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7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8" name="Picture 2" descr="Cadute dall&amp;#39;alto / Attività Edilizia / Aree tematiche / Comune di Mori -  Comune di Mor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153941"/>
            <a:ext cx="2028044" cy="2704059"/>
          </a:xfrm>
          <a:prstGeom prst="rect">
            <a:avLst/>
          </a:prstGeom>
          <a:noFill/>
        </p:spPr>
      </p:pic>
      <p:pic>
        <p:nvPicPr>
          <p:cNvPr id="75778" name="Picture 2" descr="Scala a castello pieghevole Plate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4509120"/>
            <a:ext cx="2143125" cy="2143125"/>
          </a:xfrm>
          <a:prstGeom prst="rect">
            <a:avLst/>
          </a:prstGeom>
          <a:noFill/>
        </p:spPr>
      </p:pic>
      <p:pic>
        <p:nvPicPr>
          <p:cNvPr id="10" name="Picture 5" descr="P1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1975" y="0"/>
            <a:ext cx="22320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850780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1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"/>
            <a:ext cx="1475656" cy="131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itolo 1"/>
          <p:cNvSpPr>
            <a:spLocks noGrp="1"/>
          </p:cNvSpPr>
          <p:nvPr>
            <p:ph type="title" idx="4294967295"/>
          </p:nvPr>
        </p:nvSpPr>
        <p:spPr>
          <a:xfrm>
            <a:off x="0" y="189910"/>
            <a:ext cx="8572500" cy="5603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CADUTE DALL’ALTO</a:t>
            </a:r>
            <a:br>
              <a:rPr lang="it-IT" sz="2800" dirty="0" smtClean="0"/>
            </a:br>
            <a:r>
              <a:rPr lang="it-IT" sz="2800" dirty="0" smtClean="0"/>
              <a:t>SCALE</a:t>
            </a:r>
          </a:p>
        </p:txBody>
      </p:sp>
      <p:sp>
        <p:nvSpPr>
          <p:cNvPr id="13721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A597081B-3113-407E-95F0-A2BC24F56F5C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29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37220" name="Segnaposto testo 1"/>
          <p:cNvSpPr txBox="1">
            <a:spLocks/>
          </p:cNvSpPr>
          <p:nvPr/>
        </p:nvSpPr>
        <p:spPr bwMode="auto">
          <a:xfrm>
            <a:off x="1763688" y="764704"/>
            <a:ext cx="6769100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Le scale a pioli devono essere  sistemate in modo da garantire la loro </a:t>
            </a:r>
            <a:r>
              <a:rPr lang="it-IT" sz="1800" dirty="0" err="1">
                <a:latin typeface="Arial" panose="020B0604020202020204" pitchFamily="34" charset="0"/>
              </a:rPr>
              <a:t>stabilita'</a:t>
            </a:r>
            <a:r>
              <a:rPr lang="it-IT" sz="1800" dirty="0">
                <a:latin typeface="Arial" panose="020B0604020202020204" pitchFamily="34" charset="0"/>
              </a:rPr>
              <a:t> durante l'impiego e secondo i seguenti criteri: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a) devono poggiare su un supporto stabile, resistente, di dimensioni adeguate e immobile, in modo da garantire la posizione orizzontale dei pioli;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b) lo scivolamento del piede delle scale, durante il loro uso, deve essere impedito con fissaggio della parte superiore o inferiore dei montanti, o con qualsiasi dispositivo antiscivolo, o ricorrendo a qualsiasi altra soluzione di efficacia equivalente;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c) Se  usate per l'accesso devono essere tali da sporgere a sufficienza oltre il livello di accesso, a meno che altri dispositivi garantiscono una presa sicura;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d) devono essere fissate stabilmente prima di accedervi.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</p:txBody>
      </p:sp>
      <p:pic>
        <p:nvPicPr>
          <p:cNvPr id="13722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15970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7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73730" name="Picture 2" descr="Scale professionali - Serie cantiere - Scala Cosmo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124744"/>
            <a:ext cx="1504950" cy="2190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8952310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8572500" cy="848419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RISCHIO MECCANICO</a:t>
            </a:r>
            <a:br>
              <a:rPr lang="it-IT" sz="2800" dirty="0" smtClean="0"/>
            </a:br>
            <a:r>
              <a:rPr lang="it-IT" sz="2800" dirty="0" smtClean="0"/>
              <a:t>Obblighi del datore di lavoro</a:t>
            </a:r>
          </a:p>
        </p:txBody>
      </p:sp>
      <p:sp>
        <p:nvSpPr>
          <p:cNvPr id="75780" name="Segnaposto testo 1"/>
          <p:cNvSpPr txBox="1">
            <a:spLocks/>
          </p:cNvSpPr>
          <p:nvPr/>
        </p:nvSpPr>
        <p:spPr bwMode="auto">
          <a:xfrm>
            <a:off x="251520" y="1196752"/>
            <a:ext cx="7954963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latin typeface="Arial" panose="020B0604020202020204" pitchFamily="34" charset="0"/>
              </a:rPr>
              <a:t>USO DELLE ATTREZZATURE </a:t>
            </a:r>
            <a:r>
              <a:rPr lang="it-IT" sz="1800" b="1" dirty="0" err="1">
                <a:latin typeface="Arial" panose="020B0604020202020204" pitchFamily="34" charset="0"/>
              </a:rPr>
              <a:t>DI</a:t>
            </a:r>
            <a:r>
              <a:rPr lang="it-IT" sz="1800" b="1" dirty="0">
                <a:latin typeface="Arial" panose="020B0604020202020204" pitchFamily="34" charset="0"/>
              </a:rPr>
              <a:t> LAVORO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u="sng" dirty="0">
                <a:latin typeface="Arial" panose="020B0604020202020204" pitchFamily="34" charset="0"/>
              </a:rPr>
              <a:t>OBBLIGHI DEL DATORE </a:t>
            </a:r>
            <a:r>
              <a:rPr lang="it-IT" sz="1800" b="1" u="sng" dirty="0" err="1">
                <a:latin typeface="Arial" panose="020B0604020202020204" pitchFamily="34" charset="0"/>
              </a:rPr>
              <a:t>DI</a:t>
            </a:r>
            <a:r>
              <a:rPr lang="it-IT" sz="1800" b="1" u="sng" dirty="0">
                <a:latin typeface="Arial" panose="020B0604020202020204" pitchFamily="34" charset="0"/>
              </a:rPr>
              <a:t> LAVORO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latin typeface="Arial" panose="020B0604020202020204" pitchFamily="34" charset="0"/>
              </a:rPr>
              <a:t>1) Mette a disposizione dei lavoratori attrezzature di lavoro: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it-IT" sz="1800" dirty="0">
                <a:latin typeface="Arial" panose="020B0604020202020204" pitchFamily="34" charset="0"/>
              </a:rPr>
              <a:t>conformi alle specifiche disposizioni legislative e regolamentari di recepimento delle direttive comunitarie di prodotto;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it-IT" sz="1800" dirty="0">
                <a:latin typeface="Arial" panose="020B0604020202020204" pitchFamily="34" charset="0"/>
              </a:rPr>
              <a:t> idonee ai fini della salute e sicurezza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it-IT" sz="1800" dirty="0">
                <a:latin typeface="Arial" panose="020B0604020202020204" pitchFamily="34" charset="0"/>
              </a:rPr>
              <a:t>adeguate al lavoro da svolgere o adattate a tali scopi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5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131074" name="Picture 2" descr="Microsoft PowerPoint - Rischio meccanico, macchine e attrezzature \(Ing. G.  COLAFEMMINA\).ppt [modalit\340 compatibilit\340]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3250" y="0"/>
            <a:ext cx="2190750" cy="2085976"/>
          </a:xfrm>
          <a:prstGeom prst="rect">
            <a:avLst/>
          </a:prstGeom>
          <a:noFill/>
        </p:spPr>
      </p:pic>
      <p:pic>
        <p:nvPicPr>
          <p:cNvPr id="131076" name="Picture 4" descr="Microsoft PowerPoint - Rischio meccanico, macchine e attrezzature \(Ing. G.  COLAFEMMINA\).ppt [modalit\340 compatibilit\340]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4781550"/>
            <a:ext cx="2200275" cy="2076450"/>
          </a:xfrm>
          <a:prstGeom prst="rect">
            <a:avLst/>
          </a:prstGeom>
          <a:noFill/>
        </p:spPr>
      </p:pic>
      <p:sp>
        <p:nvSpPr>
          <p:cNvPr id="131078" name="AutoShape 6" descr="SICUREZZA E SALUTE SUL LAVORO cominciamo a SCU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1080" name="Picture 8" descr="SICUREZZA E SALUTE SUL LAVORO cominciamo a SCUOL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356992"/>
            <a:ext cx="2704331" cy="2563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29471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1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619672" cy="144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ito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572500" cy="89304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CADUTE DALL’ALTO</a:t>
            </a:r>
            <a:br>
              <a:rPr lang="it-IT" sz="2800" dirty="0" smtClean="0"/>
            </a:br>
            <a:r>
              <a:rPr lang="it-IT" sz="2800" dirty="0" smtClean="0"/>
              <a:t>SCALE</a:t>
            </a:r>
          </a:p>
        </p:txBody>
      </p:sp>
      <p:sp>
        <p:nvSpPr>
          <p:cNvPr id="139267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4CEB51C1-B8E0-4901-9FE2-37BD7DB44134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30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39268" name="Segnaposto testo 1"/>
          <p:cNvSpPr txBox="1">
            <a:spLocks/>
          </p:cNvSpPr>
          <p:nvPr/>
        </p:nvSpPr>
        <p:spPr bwMode="auto">
          <a:xfrm>
            <a:off x="1691680" y="1196752"/>
            <a:ext cx="6769100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Le scale a pioli devono essere  utilizzate in modo da consentire ai lavoratori di disporre in qualsiasi momento di un appoggio e di una presa sicuri. In particolare il trasporto a mano di pesi su una scala a pioli non deve precludere una presa sicura.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Le scale doppie non devono superare l'altezza di m 5 e devono essere provviste di catena di adeguata resistenza o di altro dispositivo che impedisca l'apertura della scala oltre il limite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prestabilito di sicurezza.</a:t>
            </a:r>
          </a:p>
        </p:txBody>
      </p:sp>
      <p:pic>
        <p:nvPicPr>
          <p:cNvPr id="13926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168275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7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71682" name="Picture 2" descr="Scala di accesso per cantiere AV60 - AV80 | Frigerio Carpenteri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4529261"/>
            <a:ext cx="1584176" cy="2328739"/>
          </a:xfrm>
          <a:prstGeom prst="rect">
            <a:avLst/>
          </a:prstGeom>
          <a:noFill/>
        </p:spPr>
      </p:pic>
      <p:pic>
        <p:nvPicPr>
          <p:cNvPr id="71684" name="Picture 4" descr="Normativa sulle scale nei luoghi di lavoro | Tutto Cantiere Onlin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4985792"/>
            <a:ext cx="1872208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7629307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o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572500" cy="96505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smtClean="0"/>
              <a:t>CADUTE DALL’ALTO</a:t>
            </a:r>
            <a:br>
              <a:rPr lang="it-IT" sz="2800" smtClean="0"/>
            </a:br>
            <a:r>
              <a:rPr lang="it-IT" sz="2800" smtClean="0"/>
              <a:t>SCALE</a:t>
            </a:r>
          </a:p>
        </p:txBody>
      </p:sp>
      <p:sp>
        <p:nvSpPr>
          <p:cNvPr id="141315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F06E47B1-B628-4D9B-A886-572E2C6C9E52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31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41316" name="Segnaposto testo 1"/>
          <p:cNvSpPr txBox="1">
            <a:spLocks/>
          </p:cNvSpPr>
          <p:nvPr/>
        </p:nvSpPr>
        <p:spPr bwMode="auto">
          <a:xfrm>
            <a:off x="539750" y="1341438"/>
            <a:ext cx="835342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</p:txBody>
      </p:sp>
      <p:pic>
        <p:nvPicPr>
          <p:cNvPr id="14131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68413"/>
            <a:ext cx="5329238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7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4114501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olo 1"/>
          <p:cNvSpPr>
            <a:spLocks noGrp="1"/>
          </p:cNvSpPr>
          <p:nvPr>
            <p:ph type="title" idx="4294967295"/>
          </p:nvPr>
        </p:nvSpPr>
        <p:spPr>
          <a:xfrm>
            <a:off x="0" y="188640"/>
            <a:ext cx="8572500" cy="848419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CADUTE DALL’ALTO</a:t>
            </a:r>
            <a:br>
              <a:rPr lang="it-IT" sz="2800" dirty="0" smtClean="0"/>
            </a:br>
            <a:r>
              <a:rPr lang="it-IT" sz="2800" dirty="0" smtClean="0"/>
              <a:t>Sistemi di protezione </a:t>
            </a:r>
          </a:p>
        </p:txBody>
      </p:sp>
      <p:sp>
        <p:nvSpPr>
          <p:cNvPr id="14336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A00CE981-5303-40C0-87DF-A821F64114D4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32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43364" name="Segnaposto testo 1"/>
          <p:cNvSpPr txBox="1">
            <a:spLocks/>
          </p:cNvSpPr>
          <p:nvPr/>
        </p:nvSpPr>
        <p:spPr bwMode="auto">
          <a:xfrm>
            <a:off x="250825" y="1341438"/>
            <a:ext cx="5545138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Sistemi di protezione contro le cadute dall'alto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Quando è necessario che i lavoratori utilizzino idonei sistemi di protezione, questi devono essere  composti da diversi elementi, non necessariamente presenti contemporaneamente, quali i seguenti: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a) assorbitori di energia;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b) connettori;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c) dispositivo di ancoraggio;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d) cordini;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e) dispositivi retrattili;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f) guide o linee vita flessibili;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g) guide o linee vita rigide;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h) imbracature.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</p:txBody>
      </p:sp>
      <p:pic>
        <p:nvPicPr>
          <p:cNvPr id="14336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6975" y="2201863"/>
            <a:ext cx="475297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7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4247022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olo 1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8572500" cy="99243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CADUTE DALL’ALTO</a:t>
            </a:r>
            <a:br>
              <a:rPr lang="it-IT" sz="2800" dirty="0" smtClean="0"/>
            </a:br>
            <a:r>
              <a:rPr lang="it-IT" sz="2800" dirty="0" smtClean="0"/>
              <a:t>Sistemi di protezione </a:t>
            </a:r>
          </a:p>
        </p:txBody>
      </p:sp>
      <p:sp>
        <p:nvSpPr>
          <p:cNvPr id="14541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9BFC456B-248A-4F25-ABD9-B37860C153B6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33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45412" name="Segnaposto testo 1"/>
          <p:cNvSpPr txBox="1">
            <a:spLocks/>
          </p:cNvSpPr>
          <p:nvPr/>
        </p:nvSpPr>
        <p:spPr bwMode="auto">
          <a:xfrm>
            <a:off x="3851275" y="1414463"/>
            <a:ext cx="5041900" cy="3382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 Il sistema di protezione, certificato per l'uso  specifico, deve permettere una caduta libera non superiore a 1,5 m o, in presenza di dissipatore di energia a 4 metri.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Il cordino deve essere assicurato, direttamente o mediante connettore lungo una guida o linea vita, a parti stabili delle opere fisse o provvisionali.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</p:txBody>
      </p:sp>
      <p:pic>
        <p:nvPicPr>
          <p:cNvPr id="14541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2257" y="1824831"/>
            <a:ext cx="349885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Picture 7" descr="ANTICADU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797425"/>
            <a:ext cx="166846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5" name="Picture 8" descr="ATTREZ_ANTIC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8969" y="4464047"/>
            <a:ext cx="17113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9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9886091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4853354" y="2233246"/>
          <a:ext cx="3798277" cy="4149969"/>
        </p:xfrm>
        <a:graphic>
          <a:graphicData uri="http://schemas.openxmlformats.org/presentationml/2006/ole">
            <p:oleObj spid="_x0000_s22539" r:id="rId4" imgW="9183624" imgH="9704832" progId="">
              <p:embed/>
            </p:oleObj>
          </a:graphicData>
        </a:graphic>
      </p:graphicFrame>
      <p:sp>
        <p:nvSpPr>
          <p:cNvPr id="252931" name="AutoShape 3"/>
          <p:cNvSpPr>
            <a:spLocks noChangeArrowheads="1"/>
          </p:cNvSpPr>
          <p:nvPr/>
        </p:nvSpPr>
        <p:spPr bwMode="auto">
          <a:xfrm>
            <a:off x="4290646" y="1881554"/>
            <a:ext cx="4009292" cy="562708"/>
          </a:xfrm>
          <a:prstGeom prst="bevel">
            <a:avLst>
              <a:gd name="adj" fmla="val 6250"/>
            </a:avLst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52932" name="AutoShape 4"/>
          <p:cNvSpPr>
            <a:spLocks noChangeArrowheads="1"/>
          </p:cNvSpPr>
          <p:nvPr/>
        </p:nvSpPr>
        <p:spPr bwMode="auto">
          <a:xfrm>
            <a:off x="4290646" y="1248508"/>
            <a:ext cx="4009292" cy="562708"/>
          </a:xfrm>
          <a:prstGeom prst="bevel">
            <a:avLst>
              <a:gd name="adj" fmla="val 6250"/>
            </a:avLst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52933" name="AutoShape 5"/>
          <p:cNvSpPr>
            <a:spLocks noChangeArrowheads="1"/>
          </p:cNvSpPr>
          <p:nvPr/>
        </p:nvSpPr>
        <p:spPr bwMode="auto">
          <a:xfrm>
            <a:off x="345831" y="1951892"/>
            <a:ext cx="3810000" cy="1969477"/>
          </a:xfrm>
          <a:prstGeom prst="foldedCorner">
            <a:avLst>
              <a:gd name="adj" fmla="val 12500"/>
            </a:avLst>
          </a:prstGeom>
          <a:solidFill>
            <a:srgbClr val="CCECFF"/>
          </a:solidFill>
          <a:ln w="25400">
            <a:solidFill>
              <a:srgbClr val="FFFF66"/>
            </a:solidFill>
            <a:round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52934" name="Rectangle 6"/>
          <p:cNvSpPr>
            <a:spLocks noChangeArrowheads="1"/>
          </p:cNvSpPr>
          <p:nvPr/>
        </p:nvSpPr>
        <p:spPr bwMode="auto">
          <a:xfrm>
            <a:off x="1594338" y="492369"/>
            <a:ext cx="5997820" cy="35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84992" tIns="42497" rIns="84992" bIns="42497" anchor="ctr"/>
          <a:lstStyle/>
          <a:p>
            <a:pPr algn="ctr" eaLnBrk="1" hangingPunct="1">
              <a:defRPr/>
            </a:pPr>
            <a:r>
              <a:rPr lang="it-IT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 RISCHIO ELETTRICO</a:t>
            </a:r>
          </a:p>
        </p:txBody>
      </p:sp>
      <p:sp>
        <p:nvSpPr>
          <p:cNvPr id="252935" name="AutoShape 7"/>
          <p:cNvSpPr>
            <a:spLocks noChangeArrowheads="1"/>
          </p:cNvSpPr>
          <p:nvPr/>
        </p:nvSpPr>
        <p:spPr bwMode="auto">
          <a:xfrm>
            <a:off x="353158" y="1059474"/>
            <a:ext cx="3234103" cy="492369"/>
          </a:xfrm>
          <a:prstGeom prst="bevel">
            <a:avLst>
              <a:gd name="adj" fmla="val 2653"/>
            </a:avLst>
          </a:prstGeom>
          <a:solidFill>
            <a:srgbClr val="9999FF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rgbClr val="9999FF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marL="175851" indent="-175851" algn="ctr">
              <a:defRPr/>
            </a:pPr>
            <a:endParaRPr lang="it-IT" sz="2769" b="1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52936" name="Rectangle 8"/>
          <p:cNvSpPr>
            <a:spLocks noChangeArrowheads="1"/>
          </p:cNvSpPr>
          <p:nvPr/>
        </p:nvSpPr>
        <p:spPr bwMode="auto">
          <a:xfrm>
            <a:off x="987669" y="1065335"/>
            <a:ext cx="1544012" cy="4901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35921" dir="2700000" algn="ctr" rotWithShape="0">
              <a:srgbClr val="FFFF66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2585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laserSteD" pitchFamily="34" charset="0"/>
              </a:rPr>
              <a:t>incendio</a:t>
            </a:r>
          </a:p>
        </p:txBody>
      </p:sp>
      <p:sp>
        <p:nvSpPr>
          <p:cNvPr id="252937" name="Rectangle 9"/>
          <p:cNvSpPr>
            <a:spLocks noChangeArrowheads="1"/>
          </p:cNvSpPr>
          <p:nvPr/>
        </p:nvSpPr>
        <p:spPr bwMode="auto">
          <a:xfrm>
            <a:off x="4360985" y="1291005"/>
            <a:ext cx="2811988" cy="4901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585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laserSteD" pitchFamily="34" charset="0"/>
              </a:rPr>
              <a:t>Da corto circuito</a:t>
            </a:r>
          </a:p>
        </p:txBody>
      </p:sp>
      <p:sp>
        <p:nvSpPr>
          <p:cNvPr id="252938" name="Rectangle 10"/>
          <p:cNvSpPr>
            <a:spLocks noChangeArrowheads="1"/>
          </p:cNvSpPr>
          <p:nvPr/>
        </p:nvSpPr>
        <p:spPr bwMode="auto">
          <a:xfrm>
            <a:off x="4360985" y="1928446"/>
            <a:ext cx="2741456" cy="4901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585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laserSteD" pitchFamily="34" charset="0"/>
              </a:rPr>
              <a:t>Da sovraccarico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422031" y="2092569"/>
            <a:ext cx="3505200" cy="179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46" b="1">
                <a:solidFill>
                  <a:schemeClr val="tx1"/>
                </a:solidFill>
                <a:latin typeface="Comic Sans MS" panose="030F0702030302020204" pitchFamily="66" charset="0"/>
              </a:rPr>
              <a:t>SI VERIFICA PER LA TRASMISSIONE DELL’ELEVATO CALORE SVILUPPATO A PARTI DI ARREDI O STRUTTURE NON IGNIFUGHE</a:t>
            </a:r>
          </a:p>
        </p:txBody>
      </p:sp>
      <p:pic>
        <p:nvPicPr>
          <p:cNvPr id="37900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88" y="6413475"/>
            <a:ext cx="1266092" cy="4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6384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ChangeArrowheads="1"/>
          </p:cNvSpPr>
          <p:nvPr/>
        </p:nvSpPr>
        <p:spPr bwMode="auto">
          <a:xfrm>
            <a:off x="1594338" y="492369"/>
            <a:ext cx="5997820" cy="35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84992" tIns="42497" rIns="84992" bIns="42497" anchor="ctr"/>
          <a:lstStyle/>
          <a:p>
            <a:pPr algn="ctr" eaLnBrk="1" hangingPunct="1">
              <a:defRPr/>
            </a:pPr>
            <a:r>
              <a:rPr lang="it-IT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 RISCHIO ELETTRICO</a:t>
            </a:r>
          </a:p>
        </p:txBody>
      </p:sp>
      <p:sp>
        <p:nvSpPr>
          <p:cNvPr id="254979" name="AutoShape 3"/>
          <p:cNvSpPr>
            <a:spLocks noChangeArrowheads="1"/>
          </p:cNvSpPr>
          <p:nvPr/>
        </p:nvSpPr>
        <p:spPr bwMode="auto">
          <a:xfrm>
            <a:off x="353158" y="1059474"/>
            <a:ext cx="3234103" cy="492369"/>
          </a:xfrm>
          <a:prstGeom prst="bevel">
            <a:avLst>
              <a:gd name="adj" fmla="val 2653"/>
            </a:avLst>
          </a:prstGeom>
          <a:solidFill>
            <a:srgbClr val="9999FF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rgbClr val="9999FF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marL="175851" indent="-175851" algn="ctr">
              <a:defRPr/>
            </a:pPr>
            <a:endParaRPr lang="it-IT" sz="2769" b="1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54980" name="Rectangle 4"/>
          <p:cNvSpPr>
            <a:spLocks noChangeArrowheads="1"/>
          </p:cNvSpPr>
          <p:nvPr/>
        </p:nvSpPr>
        <p:spPr bwMode="auto">
          <a:xfrm>
            <a:off x="860181" y="1065335"/>
            <a:ext cx="2339102" cy="4901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35921" dir="2700000" algn="ctr" rotWithShape="0">
              <a:srgbClr val="FFFF66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2585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laserSteD" pitchFamily="34" charset="0"/>
              </a:rPr>
              <a:t>ESPLOSIONE</a:t>
            </a:r>
          </a:p>
        </p:txBody>
      </p:sp>
      <p:sp>
        <p:nvSpPr>
          <p:cNvPr id="254981" name="AutoShape 5"/>
          <p:cNvSpPr>
            <a:spLocks noChangeArrowheads="1"/>
          </p:cNvSpPr>
          <p:nvPr/>
        </p:nvSpPr>
        <p:spPr bwMode="auto">
          <a:xfrm>
            <a:off x="4290646" y="1633904"/>
            <a:ext cx="4009292" cy="562708"/>
          </a:xfrm>
          <a:prstGeom prst="bevel">
            <a:avLst>
              <a:gd name="adj" fmla="val 6250"/>
            </a:avLst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54982" name="AutoShape 6"/>
          <p:cNvSpPr>
            <a:spLocks noChangeArrowheads="1"/>
          </p:cNvSpPr>
          <p:nvPr/>
        </p:nvSpPr>
        <p:spPr bwMode="auto">
          <a:xfrm>
            <a:off x="4290646" y="970084"/>
            <a:ext cx="4009292" cy="562708"/>
          </a:xfrm>
          <a:prstGeom prst="bevel">
            <a:avLst>
              <a:gd name="adj" fmla="val 6250"/>
            </a:avLst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54983" name="Rectangle 7"/>
          <p:cNvSpPr>
            <a:spLocks noChangeArrowheads="1"/>
          </p:cNvSpPr>
          <p:nvPr/>
        </p:nvSpPr>
        <p:spPr bwMode="auto">
          <a:xfrm>
            <a:off x="4360985" y="970085"/>
            <a:ext cx="2811988" cy="4901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585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laserSteD" pitchFamily="34" charset="0"/>
              </a:rPr>
              <a:t>Da corto circuito</a:t>
            </a:r>
          </a:p>
        </p:txBody>
      </p:sp>
      <p:sp>
        <p:nvSpPr>
          <p:cNvPr id="254984" name="Rectangle 8"/>
          <p:cNvSpPr>
            <a:spLocks noChangeArrowheads="1"/>
          </p:cNvSpPr>
          <p:nvPr/>
        </p:nvSpPr>
        <p:spPr bwMode="auto">
          <a:xfrm>
            <a:off x="4360985" y="1633905"/>
            <a:ext cx="2741456" cy="4901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585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laserSteD" pitchFamily="34" charset="0"/>
              </a:rPr>
              <a:t>Da sovraccarico</a:t>
            </a:r>
          </a:p>
        </p:txBody>
      </p:sp>
      <p:graphicFrame>
        <p:nvGraphicFramePr>
          <p:cNvPr id="39945" name="Object 9"/>
          <p:cNvGraphicFramePr>
            <a:graphicFrameLocks noChangeAspect="1"/>
          </p:cNvGraphicFramePr>
          <p:nvPr/>
        </p:nvGraphicFramePr>
        <p:xfrm>
          <a:off x="3591658" y="2233247"/>
          <a:ext cx="4500196" cy="4365381"/>
        </p:xfrm>
        <a:graphic>
          <a:graphicData uri="http://schemas.openxmlformats.org/presentationml/2006/ole">
            <p:oleObj spid="_x0000_s23563" r:id="rId4" imgW="5498592" imgH="5337048" progId="">
              <p:embed/>
            </p:oleObj>
          </a:graphicData>
        </a:graphic>
      </p:graphicFrame>
      <p:sp>
        <p:nvSpPr>
          <p:cNvPr id="254986" name="AutoShape 10"/>
          <p:cNvSpPr>
            <a:spLocks noChangeArrowheads="1"/>
          </p:cNvSpPr>
          <p:nvPr/>
        </p:nvSpPr>
        <p:spPr bwMode="auto">
          <a:xfrm>
            <a:off x="52754" y="2444262"/>
            <a:ext cx="3810000" cy="1828800"/>
          </a:xfrm>
          <a:prstGeom prst="foldedCorner">
            <a:avLst>
              <a:gd name="adj" fmla="val 12500"/>
            </a:avLst>
          </a:prstGeom>
          <a:solidFill>
            <a:srgbClr val="CCECFF"/>
          </a:solidFill>
          <a:ln w="25400">
            <a:solidFill>
              <a:srgbClr val="FFFF66"/>
            </a:solidFill>
            <a:round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118697" y="2514600"/>
            <a:ext cx="3505200" cy="151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46" b="1">
                <a:solidFill>
                  <a:schemeClr val="tx1"/>
                </a:solidFill>
                <a:latin typeface="Comic Sans MS" panose="030F0702030302020204" pitchFamily="66" charset="0"/>
              </a:rPr>
              <a:t>LE ELEVATE TEMPERATURE SVILUPPATE  INNESCANO SOSTANZE ESPLODENTI (ES. GAS ACCUMULATOSI IN AMBIENTI CHIUSI)</a:t>
            </a:r>
          </a:p>
        </p:txBody>
      </p:sp>
      <p:pic>
        <p:nvPicPr>
          <p:cNvPr id="39948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375" y="6387166"/>
            <a:ext cx="1266092" cy="4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3119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AutoShape 2"/>
          <p:cNvSpPr>
            <a:spLocks noChangeArrowheads="1"/>
          </p:cNvSpPr>
          <p:nvPr/>
        </p:nvSpPr>
        <p:spPr bwMode="auto">
          <a:xfrm>
            <a:off x="4290646" y="1900604"/>
            <a:ext cx="4402015" cy="543657"/>
          </a:xfrm>
          <a:prstGeom prst="bevel">
            <a:avLst>
              <a:gd name="adj" fmla="val 6250"/>
            </a:avLst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61123" name="AutoShape 3"/>
          <p:cNvSpPr>
            <a:spLocks noChangeArrowheads="1"/>
          </p:cNvSpPr>
          <p:nvPr/>
        </p:nvSpPr>
        <p:spPr bwMode="auto">
          <a:xfrm>
            <a:off x="4290646" y="1235320"/>
            <a:ext cx="4402015" cy="575896"/>
          </a:xfrm>
          <a:prstGeom prst="bevel">
            <a:avLst>
              <a:gd name="adj" fmla="val 6250"/>
            </a:avLst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41988" name="Picture 4" descr="ELETTRICO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0308" y="3193074"/>
            <a:ext cx="4724400" cy="340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5" name="Rectangle 5"/>
          <p:cNvSpPr>
            <a:spLocks noChangeArrowheads="1"/>
          </p:cNvSpPr>
          <p:nvPr/>
        </p:nvSpPr>
        <p:spPr bwMode="auto">
          <a:xfrm>
            <a:off x="1594338" y="492369"/>
            <a:ext cx="5997820" cy="35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84992" tIns="42497" rIns="84992" bIns="42497" anchor="ctr"/>
          <a:lstStyle/>
          <a:p>
            <a:pPr algn="ctr" eaLnBrk="1" hangingPunct="1">
              <a:defRPr/>
            </a:pPr>
            <a:r>
              <a:rPr lang="it-IT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 RISCHIO ELETTRICO</a:t>
            </a:r>
          </a:p>
        </p:txBody>
      </p:sp>
      <p:sp>
        <p:nvSpPr>
          <p:cNvPr id="261126" name="AutoShape 6"/>
          <p:cNvSpPr>
            <a:spLocks noChangeArrowheads="1"/>
          </p:cNvSpPr>
          <p:nvPr/>
        </p:nvSpPr>
        <p:spPr bwMode="auto">
          <a:xfrm>
            <a:off x="353158" y="1059474"/>
            <a:ext cx="3234103" cy="492369"/>
          </a:xfrm>
          <a:prstGeom prst="bevel">
            <a:avLst>
              <a:gd name="adj" fmla="val 2653"/>
            </a:avLst>
          </a:prstGeom>
          <a:solidFill>
            <a:srgbClr val="9999FF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rgbClr val="9999FF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marL="175851" indent="-175851" algn="ctr">
              <a:defRPr/>
            </a:pPr>
            <a:endParaRPr lang="it-IT" sz="2769" b="1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61127" name="Rectangle 7"/>
          <p:cNvSpPr>
            <a:spLocks noChangeArrowheads="1"/>
          </p:cNvSpPr>
          <p:nvPr/>
        </p:nvSpPr>
        <p:spPr bwMode="auto">
          <a:xfrm>
            <a:off x="703385" y="1065335"/>
            <a:ext cx="2852063" cy="4901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35921" dir="2700000" algn="ctr" rotWithShape="0">
              <a:srgbClr val="FFFF66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2585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laserSteD" pitchFamily="34" charset="0"/>
              </a:rPr>
              <a:t>FOLGORAZIONE</a:t>
            </a:r>
          </a:p>
        </p:txBody>
      </p:sp>
      <p:sp>
        <p:nvSpPr>
          <p:cNvPr id="261128" name="Rectangle 8"/>
          <p:cNvSpPr>
            <a:spLocks noChangeArrowheads="1"/>
          </p:cNvSpPr>
          <p:nvPr/>
        </p:nvSpPr>
        <p:spPr bwMode="auto">
          <a:xfrm>
            <a:off x="4360985" y="1291005"/>
            <a:ext cx="4020396" cy="4901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585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laserSteD" pitchFamily="34" charset="0"/>
              </a:rPr>
              <a:t>Da CONTATTO DIRETTO</a:t>
            </a:r>
          </a:p>
        </p:txBody>
      </p:sp>
      <p:sp>
        <p:nvSpPr>
          <p:cNvPr id="261129" name="Rectangle 9"/>
          <p:cNvSpPr>
            <a:spLocks noChangeArrowheads="1"/>
          </p:cNvSpPr>
          <p:nvPr/>
        </p:nvSpPr>
        <p:spPr bwMode="auto">
          <a:xfrm>
            <a:off x="4306766" y="1924051"/>
            <a:ext cx="4350615" cy="4901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585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laserSteD" pitchFamily="34" charset="0"/>
              </a:rPr>
              <a:t>Da CONTATTO INDIRETTO</a:t>
            </a:r>
          </a:p>
        </p:txBody>
      </p:sp>
      <p:sp>
        <p:nvSpPr>
          <p:cNvPr id="261130" name="AutoShape 10"/>
          <p:cNvSpPr>
            <a:spLocks noChangeArrowheads="1"/>
          </p:cNvSpPr>
          <p:nvPr/>
        </p:nvSpPr>
        <p:spPr bwMode="auto">
          <a:xfrm>
            <a:off x="773723" y="2584938"/>
            <a:ext cx="3376246" cy="1055077"/>
          </a:xfrm>
          <a:prstGeom prst="foldedCorner">
            <a:avLst>
              <a:gd name="adj" fmla="val 12500"/>
            </a:avLst>
          </a:prstGeom>
          <a:solidFill>
            <a:srgbClr val="CCECFF"/>
          </a:solidFill>
          <a:ln w="25400">
            <a:solidFill>
              <a:srgbClr val="FFFF66"/>
            </a:solidFill>
            <a:round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844062" y="2655277"/>
            <a:ext cx="3376246" cy="94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46" b="1">
                <a:solidFill>
                  <a:srgbClr val="0000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CONTATTO DIRETTO: CONTATTO CON PARTI ATTIVE DELL’IMPIANTO</a:t>
            </a:r>
          </a:p>
        </p:txBody>
      </p:sp>
      <p:sp>
        <p:nvSpPr>
          <p:cNvPr id="261132" name="AutoShape 12"/>
          <p:cNvSpPr>
            <a:spLocks noChangeArrowheads="1"/>
          </p:cNvSpPr>
          <p:nvPr/>
        </p:nvSpPr>
        <p:spPr bwMode="auto">
          <a:xfrm>
            <a:off x="1055077" y="3710354"/>
            <a:ext cx="3727938" cy="1336431"/>
          </a:xfrm>
          <a:prstGeom prst="foldedCorner">
            <a:avLst>
              <a:gd name="adj" fmla="val 12500"/>
            </a:avLst>
          </a:prstGeom>
          <a:solidFill>
            <a:srgbClr val="FFFFCC"/>
          </a:solidFill>
          <a:ln w="25400">
            <a:solidFill>
              <a:srgbClr val="FFFF66"/>
            </a:solidFill>
            <a:round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1125415" y="3780692"/>
            <a:ext cx="3516923" cy="151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46" b="1">
                <a:solidFill>
                  <a:srgbClr val="0000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CONTATTO INDIRETTO: CONTATTO CON PARTI INATTIVE DELL’IMPIANTO (ISOLATE)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46" b="1">
              <a:solidFill>
                <a:srgbClr val="000066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41998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04" y="6141428"/>
            <a:ext cx="1266092" cy="4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3478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2"/>
          <p:cNvSpPr>
            <a:spLocks noChangeArrowheads="1"/>
          </p:cNvSpPr>
          <p:nvPr/>
        </p:nvSpPr>
        <p:spPr bwMode="auto">
          <a:xfrm>
            <a:off x="-1226528" y="304800"/>
            <a:ext cx="5999286" cy="35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84992" tIns="42497" rIns="84992" bIns="42497" anchor="ctr"/>
          <a:lstStyle/>
          <a:p>
            <a:pPr algn="ctr" eaLnBrk="1" hangingPunct="1">
              <a:defRPr/>
            </a:pPr>
            <a:r>
              <a:rPr lang="it-IT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 RISCHIO ELETTRICO</a:t>
            </a:r>
          </a:p>
        </p:txBody>
      </p:sp>
      <p:sp>
        <p:nvSpPr>
          <p:cNvPr id="802819" name="Rectangle 3"/>
          <p:cNvSpPr>
            <a:spLocks noChangeArrowheads="1"/>
          </p:cNvSpPr>
          <p:nvPr/>
        </p:nvSpPr>
        <p:spPr bwMode="auto">
          <a:xfrm>
            <a:off x="118697" y="1069731"/>
            <a:ext cx="4453303" cy="13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83077" tIns="43200" rIns="83077" bIns="43200">
            <a:spAutoFit/>
          </a:bodyPr>
          <a:lstStyle/>
          <a:p>
            <a:pPr eaLnBrk="1" hangingPunct="1">
              <a:defRPr/>
            </a:pPr>
            <a:r>
              <a:rPr lang="it-IT" sz="2585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EFFETTI </a:t>
            </a:r>
          </a:p>
          <a:p>
            <a:pPr eaLnBrk="1" hangingPunct="1">
              <a:defRPr/>
            </a:pPr>
            <a:r>
              <a:rPr lang="it-IT" sz="1846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 CORRENTE CHE </a:t>
            </a:r>
          </a:p>
          <a:p>
            <a:pPr eaLnBrk="1" hangingPunct="1">
              <a:defRPr/>
            </a:pPr>
            <a:r>
              <a:rPr lang="it-IT" sz="1846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ATTRAVERSI IL CORPO UMANO </a:t>
            </a:r>
          </a:p>
          <a:p>
            <a:pPr eaLnBrk="1" hangingPunct="1">
              <a:defRPr/>
            </a:pPr>
            <a:r>
              <a:rPr lang="it-IT" sz="2215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 IN MILLIAMPERE - mA - )</a:t>
            </a:r>
          </a:p>
        </p:txBody>
      </p:sp>
      <p:sp>
        <p:nvSpPr>
          <p:cNvPr id="802820" name="AutoShape 4"/>
          <p:cNvSpPr>
            <a:spLocks noChangeArrowheads="1"/>
          </p:cNvSpPr>
          <p:nvPr/>
        </p:nvSpPr>
        <p:spPr bwMode="auto">
          <a:xfrm>
            <a:off x="52754" y="2558562"/>
            <a:ext cx="6611815" cy="3727938"/>
          </a:xfrm>
          <a:prstGeom prst="bevel">
            <a:avLst>
              <a:gd name="adj" fmla="val 1338"/>
            </a:avLst>
          </a:prstGeom>
          <a:solidFill>
            <a:srgbClr val="FFFFCC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lIns="83077" tIns="43200" rIns="83077" bIns="43200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802848" name="Group 32"/>
          <p:cNvGraphicFramePr>
            <a:graphicFrameLocks noGrp="1"/>
          </p:cNvGraphicFramePr>
          <p:nvPr/>
        </p:nvGraphicFramePr>
        <p:xfrm>
          <a:off x="118696" y="2647951"/>
          <a:ext cx="6330461" cy="3508129"/>
        </p:xfrm>
        <a:graphic>
          <a:graphicData uri="http://schemas.openxmlformats.org/drawingml/2006/table">
            <a:tbl>
              <a:tblPr/>
              <a:tblGrid>
                <a:gridCol w="1688123"/>
                <a:gridCol w="4642338"/>
              </a:tblGrid>
              <a:tr h="5715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GlaserSteD" pitchFamily="34" charset="0"/>
                        </a:rPr>
                        <a:t>FINO A 1</a:t>
                      </a:r>
                    </a:p>
                  </a:txBody>
                  <a:tcPr marL="83077" marR="83077" marT="43201" marB="43201" anchor="ctr"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IMPERCETTIBILE PER L’UOMO</a:t>
                      </a:r>
                    </a:p>
                  </a:txBody>
                  <a:tcPr marL="83077" marR="83077" marT="43201" marB="43201" anchor="ctr"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GlaserSteD" pitchFamily="34" charset="0"/>
                        </a:rPr>
                        <a:t>FINO A 3</a:t>
                      </a:r>
                    </a:p>
                  </a:txBody>
                  <a:tcPr marL="83077" marR="83077" marT="43201" marB="43201" anchor="ctr"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SENSAZIONE DI FORMICOLIO</a:t>
                      </a:r>
                    </a:p>
                  </a:txBody>
                  <a:tcPr marL="83077" marR="83077" marT="43201" marB="43201" anchor="ctr"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2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GlaserSteD" pitchFamily="34" charset="0"/>
                        </a:rPr>
                        <a:t>FINO  A 10</a:t>
                      </a:r>
                    </a:p>
                  </a:txBody>
                  <a:tcPr marL="83077" marR="83077" marT="43201" marB="43201" anchor="ctr"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POSSIBILITÀ DI RILASCIO</a:t>
                      </a:r>
                    </a:p>
                  </a:txBody>
                  <a:tcPr marL="83077" marR="83077" marT="43201" marB="43201" anchor="ctr"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GlaserSteD" pitchFamily="34" charset="0"/>
                        </a:rPr>
                        <a:t>FINO  A 50</a:t>
                      </a:r>
                    </a:p>
                  </a:txBody>
                  <a:tcPr marL="83077" marR="83077" marT="43201" marB="43201" anchor="ctr"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CRAMPI DEI MUSCOLI RESPIRATORI</a:t>
                      </a:r>
                    </a:p>
                  </a:txBody>
                  <a:tcPr marL="83077" marR="83077" marT="43201" marB="43201" anchor="ctr"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GlaserSteD" pitchFamily="34" charset="0"/>
                        </a:rPr>
                        <a:t>FINO  A 500</a:t>
                      </a:r>
                    </a:p>
                  </a:txBody>
                  <a:tcPr marL="83077" marR="83077" marT="43201" marB="43201" anchor="ctr"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FIBRILLAZIONE CARDIACA</a:t>
                      </a:r>
                    </a:p>
                  </a:txBody>
                  <a:tcPr marL="83077" marR="83077" marT="43201" marB="43201" anchor="ctr"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1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GlaserSteD" pitchFamily="34" charset="0"/>
                        </a:rPr>
                        <a:t>OLTRE 500</a:t>
                      </a:r>
                    </a:p>
                  </a:txBody>
                  <a:tcPr marL="83077" marR="83077" marT="43201" marB="43201" anchor="ctr"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PARALISI DEI CENTRI NERVOSI ED USTIONI</a:t>
                      </a:r>
                    </a:p>
                  </a:txBody>
                  <a:tcPr marL="83077" marR="83077" marT="43201" marB="43201" anchor="ctr"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4060" name="Object 28"/>
          <p:cNvGraphicFramePr>
            <a:graphicFrameLocks noChangeAspect="1"/>
          </p:cNvGraphicFramePr>
          <p:nvPr/>
        </p:nvGraphicFramePr>
        <p:xfrm>
          <a:off x="5915758" y="2795954"/>
          <a:ext cx="3124200" cy="3590192"/>
        </p:xfrm>
        <a:graphic>
          <a:graphicData uri="http://schemas.openxmlformats.org/presentationml/2006/ole">
            <p:oleObj spid="_x0000_s24587" r:id="rId4" imgW="4764024" imgH="5410200" progId="">
              <p:embed/>
            </p:oleObj>
          </a:graphicData>
        </a:graphic>
      </p:graphicFrame>
      <p:sp>
        <p:nvSpPr>
          <p:cNvPr id="802845" name="Rectangle 29"/>
          <p:cNvSpPr>
            <a:spLocks noChangeArrowheads="1"/>
          </p:cNvSpPr>
          <p:nvPr/>
        </p:nvSpPr>
        <p:spPr bwMode="auto">
          <a:xfrm>
            <a:off x="3376246" y="703384"/>
            <a:ext cx="2658208" cy="88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83077" tIns="43200" rIns="83077" bIns="43200">
            <a:spAutoFit/>
          </a:bodyPr>
          <a:lstStyle/>
          <a:p>
            <a:pPr eaLnBrk="1" hangingPunct="1">
              <a:defRPr/>
            </a:pPr>
            <a:r>
              <a:rPr lang="it-IT" sz="2585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SOGLIA DI PERCEZIONE</a:t>
            </a:r>
          </a:p>
        </p:txBody>
      </p:sp>
      <p:sp>
        <p:nvSpPr>
          <p:cNvPr id="802846" name="AutoShape 30"/>
          <p:cNvSpPr>
            <a:spLocks noChangeArrowheads="1"/>
          </p:cNvSpPr>
          <p:nvPr/>
        </p:nvSpPr>
        <p:spPr bwMode="auto">
          <a:xfrm>
            <a:off x="5758962" y="303335"/>
            <a:ext cx="3332285" cy="2659673"/>
          </a:xfrm>
          <a:prstGeom prst="foldedCorner">
            <a:avLst>
              <a:gd name="adj" fmla="val 9676"/>
            </a:avLst>
          </a:prstGeom>
          <a:solidFill>
            <a:srgbClr val="CCECFF"/>
          </a:solidFill>
          <a:ln w="9525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5813182" y="304800"/>
            <a:ext cx="3478823" cy="247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077" tIns="43200" rIns="83077" bIns="4320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2215" b="1">
                <a:latin typeface="Comic Sans MS" panose="030F0702030302020204" pitchFamily="66" charset="0"/>
              </a:rPr>
              <a:t>L’uomo comincia a percepire la corrente elettrica, attraverso il proprio corpo, quando questa comincia a raggiungere l’intensità di qualche milliampere</a:t>
            </a:r>
          </a:p>
        </p:txBody>
      </p:sp>
      <p:pic>
        <p:nvPicPr>
          <p:cNvPr id="44064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54" y="6446227"/>
            <a:ext cx="1266092" cy="4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7349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sovraccar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1282" y="1529862"/>
            <a:ext cx="2885342" cy="50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83" name="Rectangle 3"/>
          <p:cNvSpPr>
            <a:spLocks noChangeArrowheads="1"/>
          </p:cNvSpPr>
          <p:nvPr/>
        </p:nvSpPr>
        <p:spPr bwMode="auto">
          <a:xfrm>
            <a:off x="1055077" y="492369"/>
            <a:ext cx="6963508" cy="35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84992" tIns="42497" rIns="84992" bIns="42497" anchor="ctr"/>
          <a:lstStyle/>
          <a:p>
            <a:pPr algn="ctr" eaLnBrk="1" hangingPunct="1">
              <a:defRPr/>
            </a:pPr>
            <a:r>
              <a:rPr lang="it-IT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 RISCHIO ELETTRICO: </a:t>
            </a:r>
            <a:r>
              <a:rPr lang="it-IT" sz="2031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comportamenti a rischio</a:t>
            </a:r>
          </a:p>
        </p:txBody>
      </p:sp>
      <p:sp>
        <p:nvSpPr>
          <p:cNvPr id="302084" name="AutoShape 4"/>
          <p:cNvSpPr>
            <a:spLocks noChangeArrowheads="1"/>
          </p:cNvSpPr>
          <p:nvPr/>
        </p:nvSpPr>
        <p:spPr bwMode="auto">
          <a:xfrm>
            <a:off x="1585546" y="1740877"/>
            <a:ext cx="3798277" cy="2602523"/>
          </a:xfrm>
          <a:prstGeom prst="foldedCorner">
            <a:avLst>
              <a:gd name="adj" fmla="val 9676"/>
            </a:avLst>
          </a:prstGeom>
          <a:solidFill>
            <a:schemeClr val="hlink"/>
          </a:solidFill>
          <a:ln w="9525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1617785" y="1811216"/>
            <a:ext cx="3727938" cy="247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077" tIns="43200" rIns="83077" bIns="4320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2215" b="1">
                <a:solidFill>
                  <a:srgbClr val="0000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Il sovraccarico causato spesso da un uso indiscriminato di prese multiple può causare un sovraccarico dell’impianto con rischio di incendi e corti circuiti</a:t>
            </a:r>
          </a:p>
        </p:txBody>
      </p:sp>
      <p:sp>
        <p:nvSpPr>
          <p:cNvPr id="302086" name="AutoShape 6"/>
          <p:cNvSpPr>
            <a:spLocks noChangeArrowheads="1"/>
          </p:cNvSpPr>
          <p:nvPr/>
        </p:nvSpPr>
        <p:spPr bwMode="auto">
          <a:xfrm>
            <a:off x="353158" y="1207477"/>
            <a:ext cx="6610350" cy="562708"/>
          </a:xfrm>
          <a:prstGeom prst="bevel">
            <a:avLst>
              <a:gd name="adj" fmla="val 6250"/>
            </a:avLst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2087" name="Rectangle 7"/>
          <p:cNvSpPr>
            <a:spLocks noChangeArrowheads="1"/>
          </p:cNvSpPr>
          <p:nvPr/>
        </p:nvSpPr>
        <p:spPr bwMode="auto">
          <a:xfrm>
            <a:off x="422031" y="1248508"/>
            <a:ext cx="4766793" cy="48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83077" tIns="43200" rIns="83077" bIns="43200">
            <a:spAutoFit/>
          </a:bodyPr>
          <a:lstStyle/>
          <a:p>
            <a:pPr eaLnBrk="1" hangingPunct="1">
              <a:defRPr/>
            </a:pPr>
            <a:r>
              <a:rPr lang="it-IT" sz="2585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laserSteD" pitchFamily="34" charset="0"/>
                <a:cs typeface="Times New Roman" pitchFamily="18" charset="0"/>
              </a:rPr>
              <a:t>Non sovraccaricare gli impianti</a:t>
            </a:r>
            <a:r>
              <a:rPr lang="it-IT" sz="2585">
                <a:solidFill>
                  <a:srgbClr val="800000"/>
                </a:solidFill>
                <a:latin typeface="GlaserSteD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48136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86184"/>
            <a:ext cx="1266092" cy="4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2055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ChangeArrowheads="1"/>
          </p:cNvSpPr>
          <p:nvPr/>
        </p:nvSpPr>
        <p:spPr bwMode="auto">
          <a:xfrm>
            <a:off x="1055077" y="492369"/>
            <a:ext cx="6963508" cy="35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84992" tIns="42497" rIns="84992" bIns="42497" anchor="ctr"/>
          <a:lstStyle/>
          <a:p>
            <a:pPr algn="ctr" eaLnBrk="1" hangingPunct="1">
              <a:defRPr/>
            </a:pPr>
            <a:r>
              <a:rPr lang="it-IT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 RISCHIO ELETTRICO: </a:t>
            </a:r>
            <a:r>
              <a:rPr lang="it-IT" sz="2031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comportamenti a rischio</a:t>
            </a:r>
          </a:p>
        </p:txBody>
      </p:sp>
      <p:sp>
        <p:nvSpPr>
          <p:cNvPr id="304131" name="AutoShape 3"/>
          <p:cNvSpPr>
            <a:spLocks noChangeArrowheads="1"/>
          </p:cNvSpPr>
          <p:nvPr/>
        </p:nvSpPr>
        <p:spPr bwMode="auto">
          <a:xfrm>
            <a:off x="353158" y="1207477"/>
            <a:ext cx="8229600" cy="562708"/>
          </a:xfrm>
          <a:prstGeom prst="bevel">
            <a:avLst>
              <a:gd name="adj" fmla="val 6250"/>
            </a:avLst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4132" name="Rectangle 4"/>
          <p:cNvSpPr>
            <a:spLocks noChangeArrowheads="1"/>
          </p:cNvSpPr>
          <p:nvPr/>
        </p:nvSpPr>
        <p:spPr bwMode="auto">
          <a:xfrm>
            <a:off x="422031" y="1248508"/>
            <a:ext cx="6991761" cy="48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83077" tIns="43200" rIns="83077" bIns="43200">
            <a:spAutoFit/>
          </a:bodyPr>
          <a:lstStyle/>
          <a:p>
            <a:pPr eaLnBrk="1" hangingPunct="1">
              <a:defRPr/>
            </a:pPr>
            <a:r>
              <a:rPr lang="it-IT" sz="2585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laserSteD" pitchFamily="34" charset="0"/>
                <a:cs typeface="Times New Roman" pitchFamily="18" charset="0"/>
              </a:rPr>
              <a:t>Disporre le prese ad almeno 15 cm di  altezza</a:t>
            </a:r>
            <a:r>
              <a:rPr lang="it-IT" sz="2585">
                <a:solidFill>
                  <a:srgbClr val="800000"/>
                </a:solidFill>
                <a:latin typeface="GlaserSteD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04133" name="AutoShape 5"/>
          <p:cNvSpPr>
            <a:spLocks noChangeArrowheads="1"/>
          </p:cNvSpPr>
          <p:nvPr/>
        </p:nvSpPr>
        <p:spPr bwMode="auto">
          <a:xfrm>
            <a:off x="600808" y="2136531"/>
            <a:ext cx="3798277" cy="2954215"/>
          </a:xfrm>
          <a:prstGeom prst="foldedCorner">
            <a:avLst>
              <a:gd name="adj" fmla="val 9676"/>
            </a:avLst>
          </a:prstGeom>
          <a:solidFill>
            <a:schemeClr val="hlink"/>
          </a:solidFill>
          <a:ln w="9525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633046" y="2243504"/>
            <a:ext cx="3727938" cy="281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077" tIns="43200" rIns="83077" bIns="4320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2215" b="1">
                <a:solidFill>
                  <a:srgbClr val="0000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Questo previene il contatto con liquidi sia conseguenti allo sversamento accidentale durante le pulizie sia in caso di allagamento dell’ambiente per qualsiasi causa</a:t>
            </a:r>
          </a:p>
        </p:txBody>
      </p:sp>
      <p:graphicFrame>
        <p:nvGraphicFramePr>
          <p:cNvPr id="50183" name="Object 7"/>
          <p:cNvGraphicFramePr>
            <a:graphicFrameLocks noChangeAspect="1"/>
          </p:cNvGraphicFramePr>
          <p:nvPr/>
        </p:nvGraphicFramePr>
        <p:xfrm>
          <a:off x="3096359" y="2303585"/>
          <a:ext cx="5207977" cy="3733800"/>
        </p:xfrm>
        <a:graphic>
          <a:graphicData uri="http://schemas.openxmlformats.org/presentationml/2006/ole">
            <p:oleObj spid="_x0000_s25611" r:id="rId4" imgW="10012680" imgH="7522464" progId="">
              <p:embed/>
            </p:oleObj>
          </a:graphicData>
        </a:graphic>
      </p:graphicFrame>
      <p:pic>
        <p:nvPicPr>
          <p:cNvPr id="50184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184"/>
            <a:ext cx="1266092" cy="4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8714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8572500" cy="99243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RISCHIO MECCANICO</a:t>
            </a:r>
            <a:br>
              <a:rPr lang="it-IT" sz="2800" dirty="0" smtClean="0"/>
            </a:br>
            <a:r>
              <a:rPr lang="it-IT" sz="2800" dirty="0" smtClean="0"/>
              <a:t>Obblighi del datore di lavoro</a:t>
            </a:r>
          </a:p>
        </p:txBody>
      </p:sp>
      <p:sp>
        <p:nvSpPr>
          <p:cNvPr id="77828" name="Segnaposto testo 1"/>
          <p:cNvSpPr txBox="1">
            <a:spLocks/>
          </p:cNvSpPr>
          <p:nvPr/>
        </p:nvSpPr>
        <p:spPr bwMode="auto">
          <a:xfrm>
            <a:off x="0" y="1484784"/>
            <a:ext cx="7954963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latin typeface="Arial" panose="020B0604020202020204" pitchFamily="34" charset="0"/>
              </a:rPr>
              <a:t>2) All'atto della scelta delle attrezzature di lavoro, prende in considerazione</a:t>
            </a:r>
            <a:r>
              <a:rPr lang="it-IT" sz="1800" b="1" u="sng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u="sng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lphaLcParenR"/>
            </a:pPr>
            <a:r>
              <a:rPr lang="it-IT" sz="1800" dirty="0">
                <a:latin typeface="Arial" panose="020B0604020202020204" pitchFamily="34" charset="0"/>
              </a:rPr>
              <a:t>le condizioni e le caratteristiche specifiche del lavoro da svolgere;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lphaLcParenR"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b) i rischi presenti nell'ambiente di lavoro</a:t>
            </a:r>
            <a:r>
              <a:rPr lang="it-IT" sz="1800" dirty="0" smtClean="0">
                <a:latin typeface="Arial" panose="020B060402020202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 smtClean="0">
                <a:latin typeface="Arial" panose="020B0604020202020204" pitchFamily="34" charset="0"/>
              </a:rPr>
              <a:t>c</a:t>
            </a:r>
            <a:r>
              <a:rPr lang="it-IT" sz="1800" dirty="0">
                <a:latin typeface="Arial" panose="020B0604020202020204" pitchFamily="34" charset="0"/>
              </a:rPr>
              <a:t>) i rischi derivanti dall'impiego delle attrezzature stesse;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d) i rischi derivanti da interferenze con le altre attrezzature </a:t>
            </a:r>
            <a:r>
              <a:rPr lang="it-IT" sz="1800" dirty="0" err="1">
                <a:latin typeface="Arial" panose="020B0604020202020204" pitchFamily="34" charset="0"/>
              </a:rPr>
              <a:t>gia'</a:t>
            </a:r>
            <a:r>
              <a:rPr lang="it-IT" sz="1800" dirty="0">
                <a:latin typeface="Arial" panose="020B0604020202020204" pitchFamily="34" charset="0"/>
              </a:rPr>
              <a:t> in uso.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latin typeface="Arial" panose="020B0604020202020204" pitchFamily="34" charset="0"/>
              </a:rPr>
              <a:t>3) Riduce al minimo i rischi connessi all'uso delle attrezzature di lavoro e per impedire che dette attrezzature possano essere utilizzate per operazioni e secondo condizioni per le quali non sono adatte, adotta adeguate misure  tecniche ed organizzative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5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129026" name="Picture 2" descr="RISCHIO MACCHINE E IMPIANTI IN AZIEN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0"/>
            <a:ext cx="2843808" cy="19769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1525845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egnaposto numero diapositiva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585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685817" indent="-263776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308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055103" indent="-21102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031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477145" indent="-21102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1846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1899186" indent="-21102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1846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1846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1846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1846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1846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C6331AD3-38BB-44DC-8BF0-A2BB018181B0}" type="slidenum">
              <a:rPr lang="it-IT" sz="1108">
                <a:solidFill>
                  <a:schemeClr val="tx1"/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it-IT" sz="1108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3906" name="Rectangle 2" descr="Diagonali larghe verso l'alto"/>
          <p:cNvSpPr>
            <a:spLocks noChangeArrowheads="1"/>
          </p:cNvSpPr>
          <p:nvPr/>
        </p:nvSpPr>
        <p:spPr bwMode="auto">
          <a:xfrm>
            <a:off x="4211516" y="263769"/>
            <a:ext cx="4932485" cy="6330462"/>
          </a:xfrm>
          <a:prstGeom prst="rect">
            <a:avLst/>
          </a:prstGeom>
          <a:pattFill prst="wdUpDiag">
            <a:fgClr>
              <a:srgbClr val="FF3300"/>
            </a:fgClr>
            <a:bgClr>
              <a:srgbClr val="FFFF7B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2228" name="Picture 3" descr="graf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1" y="238857"/>
            <a:ext cx="9141069" cy="6413989"/>
          </a:xfrm>
          <a:prstGeom prst="rect">
            <a:avLst/>
          </a:prstGeom>
          <a:solidFill>
            <a:srgbClr val="FF99CC">
              <a:alpha val="6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4"/>
          <p:cNvSpPr txBox="1">
            <a:spLocks noChangeArrowheads="1"/>
          </p:cNvSpPr>
          <p:nvPr/>
        </p:nvSpPr>
        <p:spPr bwMode="auto">
          <a:xfrm rot="-5400000">
            <a:off x="771526" y="4537674"/>
            <a:ext cx="1661746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1846" b="1">
                <a:solidFill>
                  <a:schemeClr val="tx1"/>
                </a:solidFill>
                <a:latin typeface="Tahoma" panose="020B0604030504040204" pitchFamily="34" charset="0"/>
              </a:rPr>
              <a:t>insensibilità</a:t>
            </a:r>
          </a:p>
        </p:txBody>
      </p:sp>
      <p:sp>
        <p:nvSpPr>
          <p:cNvPr id="52230" name="Text Box 5"/>
          <p:cNvSpPr txBox="1">
            <a:spLocks noChangeArrowheads="1"/>
          </p:cNvSpPr>
          <p:nvPr/>
        </p:nvSpPr>
        <p:spPr bwMode="auto">
          <a:xfrm>
            <a:off x="1907931" y="4226170"/>
            <a:ext cx="2664069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1846" b="1">
                <a:solidFill>
                  <a:schemeClr val="tx1"/>
                </a:solidFill>
                <a:latin typeface="Tahoma" panose="020B0604030504040204" pitchFamily="34" charset="0"/>
              </a:rPr>
              <a:t>Non pericoloso</a:t>
            </a:r>
          </a:p>
        </p:txBody>
      </p:sp>
      <p:sp>
        <p:nvSpPr>
          <p:cNvPr id="52231" name="Text Box 6"/>
          <p:cNvSpPr txBox="1">
            <a:spLocks noChangeArrowheads="1"/>
          </p:cNvSpPr>
          <p:nvPr/>
        </p:nvSpPr>
        <p:spPr bwMode="auto">
          <a:xfrm rot="3859292">
            <a:off x="5338397" y="4437750"/>
            <a:ext cx="1595804" cy="77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2215" b="1">
                <a:solidFill>
                  <a:schemeClr val="tx1"/>
                </a:solidFill>
                <a:latin typeface="Tahoma" panose="020B0604030504040204" pitchFamily="34" charset="0"/>
              </a:rPr>
              <a:t>Disturbi reversibili</a:t>
            </a:r>
          </a:p>
        </p:txBody>
      </p:sp>
      <p:sp>
        <p:nvSpPr>
          <p:cNvPr id="52232" name="Text Box 7"/>
          <p:cNvSpPr txBox="1">
            <a:spLocks noChangeArrowheads="1"/>
          </p:cNvSpPr>
          <p:nvPr/>
        </p:nvSpPr>
        <p:spPr bwMode="auto">
          <a:xfrm>
            <a:off x="5580185" y="1169377"/>
            <a:ext cx="2664069" cy="122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1846" b="1">
                <a:solidFill>
                  <a:schemeClr val="tx1"/>
                </a:solidFill>
                <a:latin typeface="Tahoma" panose="020B0604030504040204" pitchFamily="34" charset="0"/>
              </a:rPr>
              <a:t>Ustioni, arresto cardiaco, arresto della respirazione, morte</a:t>
            </a:r>
          </a:p>
        </p:txBody>
      </p:sp>
      <p:sp>
        <p:nvSpPr>
          <p:cNvPr id="763912" name="Line 8"/>
          <p:cNvSpPr>
            <a:spLocks noChangeShapeType="1"/>
          </p:cNvSpPr>
          <p:nvPr/>
        </p:nvSpPr>
        <p:spPr bwMode="auto">
          <a:xfrm>
            <a:off x="4155831" y="263769"/>
            <a:ext cx="0" cy="6330462"/>
          </a:xfrm>
          <a:prstGeom prst="line">
            <a:avLst/>
          </a:prstGeom>
          <a:noFill/>
          <a:ln w="76200" cmpd="tri">
            <a:solidFill>
              <a:srgbClr val="FF33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2234" name="Text Box 9"/>
          <p:cNvSpPr txBox="1">
            <a:spLocks noChangeArrowheads="1"/>
          </p:cNvSpPr>
          <p:nvPr/>
        </p:nvSpPr>
        <p:spPr bwMode="auto">
          <a:xfrm>
            <a:off x="2916115" y="504092"/>
            <a:ext cx="1513743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2215" b="1">
                <a:solidFill>
                  <a:schemeClr val="tx1"/>
                </a:solidFill>
                <a:latin typeface="Tahoma" panose="020B0604030504040204" pitchFamily="34" charset="0"/>
              </a:rPr>
              <a:t>10 mA</a:t>
            </a:r>
          </a:p>
        </p:txBody>
      </p:sp>
      <p:sp>
        <p:nvSpPr>
          <p:cNvPr id="763914" name="Text Box 10"/>
          <p:cNvSpPr txBox="1">
            <a:spLocks noChangeArrowheads="1"/>
          </p:cNvSpPr>
          <p:nvPr/>
        </p:nvSpPr>
        <p:spPr bwMode="auto">
          <a:xfrm>
            <a:off x="1003789" y="1767254"/>
            <a:ext cx="649165" cy="111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6646" b="1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763915" name="Text Box 11"/>
          <p:cNvSpPr txBox="1">
            <a:spLocks noChangeArrowheads="1"/>
          </p:cNvSpPr>
          <p:nvPr/>
        </p:nvSpPr>
        <p:spPr bwMode="auto">
          <a:xfrm>
            <a:off x="2555631" y="1833197"/>
            <a:ext cx="649166" cy="111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6646" b="1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763916" name="Text Box 12"/>
          <p:cNvSpPr txBox="1">
            <a:spLocks noChangeArrowheads="1"/>
          </p:cNvSpPr>
          <p:nvPr/>
        </p:nvSpPr>
        <p:spPr bwMode="auto">
          <a:xfrm>
            <a:off x="4356589" y="1302728"/>
            <a:ext cx="647700" cy="111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6646" b="1">
                <a:solidFill>
                  <a:schemeClr val="tx1"/>
                </a:solidFill>
                <a:sym typeface="Wingdings" panose="05000000000000000000" pitchFamily="2" charset="2"/>
              </a:rPr>
              <a:t></a:t>
            </a:r>
          </a:p>
        </p:txBody>
      </p:sp>
      <p:sp>
        <p:nvSpPr>
          <p:cNvPr id="763917" name="Text Box 13"/>
          <p:cNvSpPr txBox="1">
            <a:spLocks noChangeArrowheads="1"/>
          </p:cNvSpPr>
          <p:nvPr/>
        </p:nvSpPr>
        <p:spPr bwMode="auto">
          <a:xfrm>
            <a:off x="6301154" y="2564424"/>
            <a:ext cx="647700" cy="111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6646" b="1">
                <a:solidFill>
                  <a:schemeClr val="tx1"/>
                </a:solidFill>
                <a:sym typeface="Wingdings" panose="05000000000000000000" pitchFamily="2" charset="2"/>
              </a:rPr>
              <a:t></a:t>
            </a:r>
          </a:p>
        </p:txBody>
      </p:sp>
      <p:sp>
        <p:nvSpPr>
          <p:cNvPr id="763918" name="AutoShape 14"/>
          <p:cNvSpPr>
            <a:spLocks noChangeArrowheads="1"/>
          </p:cNvSpPr>
          <p:nvPr/>
        </p:nvSpPr>
        <p:spPr bwMode="auto">
          <a:xfrm rot="-599583">
            <a:off x="4356590" y="3827585"/>
            <a:ext cx="934915" cy="2126274"/>
          </a:xfrm>
          <a:prstGeom prst="cloudCallout">
            <a:avLst>
              <a:gd name="adj1" fmla="val -19250"/>
              <a:gd name="adj2" fmla="val 139"/>
            </a:avLst>
          </a:prstGeom>
          <a:gradFill rotWithShape="1">
            <a:gsLst>
              <a:gs pos="0">
                <a:srgbClr val="FF7C80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662">
              <a:solidFill>
                <a:schemeClr val="tx1"/>
              </a:solidFill>
            </a:endParaRPr>
          </a:p>
        </p:txBody>
      </p:sp>
      <p:pic>
        <p:nvPicPr>
          <p:cNvPr id="52240" name="Immagin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0" y="6446227"/>
            <a:ext cx="1266092" cy="4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6882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639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639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39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39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639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639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639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639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63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3914" grpId="0"/>
      <p:bldP spid="763915" grpId="0"/>
      <p:bldP spid="763916" grpId="0"/>
      <p:bldP spid="763917" grpId="0"/>
      <p:bldP spid="7639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7092462" y="1701312"/>
            <a:ext cx="1800958" cy="43319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2215" b="1">
                <a:solidFill>
                  <a:srgbClr val="FFFF00"/>
                </a:solidFill>
              </a:rPr>
              <a:t>Segnalare</a:t>
            </a:r>
          </a:p>
        </p:txBody>
      </p:sp>
      <p:sp>
        <p:nvSpPr>
          <p:cNvPr id="764931" name="AutoShape 3"/>
          <p:cNvSpPr>
            <a:spLocks noChangeArrowheads="1"/>
          </p:cNvSpPr>
          <p:nvPr/>
        </p:nvSpPr>
        <p:spPr bwMode="auto">
          <a:xfrm>
            <a:off x="178777" y="3827585"/>
            <a:ext cx="2107223" cy="1114921"/>
          </a:xfrm>
          <a:prstGeom prst="homePlate">
            <a:avLst>
              <a:gd name="adj" fmla="val 22146"/>
            </a:avLst>
          </a:prstGeom>
          <a:solidFill>
            <a:srgbClr val="FF3300"/>
          </a:solidFill>
          <a:ln w="476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2215" b="1">
                <a:solidFill>
                  <a:srgbClr val="FFFF00"/>
                </a:solidFill>
              </a:rPr>
              <a:t>Infortunato sotto tensione?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340220" y="770792"/>
            <a:ext cx="1512277" cy="774058"/>
          </a:xfrm>
          <a:prstGeom prst="rect">
            <a:avLst/>
          </a:prstGeom>
          <a:solidFill>
            <a:schemeClr val="accent2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2215" b="1">
                <a:solidFill>
                  <a:schemeClr val="bg1"/>
                </a:solidFill>
              </a:rPr>
              <a:t>Arresto cardiaco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1547446" y="1701312"/>
            <a:ext cx="2303585" cy="774058"/>
          </a:xfrm>
          <a:prstGeom prst="rect">
            <a:avLst/>
          </a:prstGeom>
          <a:solidFill>
            <a:schemeClr val="accent2"/>
          </a:solidFill>
          <a:ln w="476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2215" b="1">
                <a:solidFill>
                  <a:schemeClr val="bg1"/>
                </a:solidFill>
              </a:rPr>
              <a:t>Arresto della respirazione</a:t>
            </a:r>
          </a:p>
        </p:txBody>
      </p:sp>
      <p:sp>
        <p:nvSpPr>
          <p:cNvPr id="54278" name="AutoShape 6"/>
          <p:cNvSpPr>
            <a:spLocks noChangeArrowheads="1"/>
          </p:cNvSpPr>
          <p:nvPr/>
        </p:nvSpPr>
        <p:spPr bwMode="auto">
          <a:xfrm>
            <a:off x="3996104" y="770793"/>
            <a:ext cx="3075842" cy="1697181"/>
          </a:xfrm>
          <a:prstGeom prst="cloudCallout">
            <a:avLst>
              <a:gd name="adj1" fmla="val 3352"/>
              <a:gd name="adj2" fmla="val 49042"/>
            </a:avLst>
          </a:prstGeom>
          <a:solidFill>
            <a:schemeClr val="accent2"/>
          </a:solidFill>
          <a:ln w="47625">
            <a:solidFill>
              <a:srgbClr val="FF33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2215" b="1">
                <a:solidFill>
                  <a:schemeClr val="bg1"/>
                </a:solidFill>
              </a:rPr>
              <a:t>Tempo utile di intervento 3-4 min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6516566" y="2299189"/>
            <a:ext cx="1081454" cy="433196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2215" b="1">
                <a:solidFill>
                  <a:srgbClr val="FFFF00"/>
                </a:solidFill>
              </a:rPr>
              <a:t>Agire</a:t>
            </a:r>
          </a:p>
        </p:txBody>
      </p:sp>
      <p:sp>
        <p:nvSpPr>
          <p:cNvPr id="764936" name="Text Box 8"/>
          <p:cNvSpPr txBox="1">
            <a:spLocks noChangeArrowheads="1"/>
          </p:cNvSpPr>
          <p:nvPr/>
        </p:nvSpPr>
        <p:spPr bwMode="auto">
          <a:xfrm>
            <a:off x="4067908" y="3894992"/>
            <a:ext cx="1584081" cy="433196"/>
          </a:xfrm>
          <a:prstGeom prst="rect">
            <a:avLst/>
          </a:prstGeom>
          <a:solidFill>
            <a:srgbClr val="FF3300"/>
          </a:solidFill>
          <a:ln w="476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2215" b="1">
                <a:solidFill>
                  <a:srgbClr val="FFFF00"/>
                </a:solidFill>
              </a:rPr>
              <a:t>Isolarlo</a:t>
            </a:r>
          </a:p>
        </p:txBody>
      </p:sp>
      <p:sp>
        <p:nvSpPr>
          <p:cNvPr id="764937" name="Text Box 9"/>
          <p:cNvSpPr txBox="1">
            <a:spLocks noChangeArrowheads="1"/>
          </p:cNvSpPr>
          <p:nvPr/>
        </p:nvSpPr>
        <p:spPr bwMode="auto">
          <a:xfrm>
            <a:off x="6588369" y="3628292"/>
            <a:ext cx="2305050" cy="774058"/>
          </a:xfrm>
          <a:prstGeom prst="rect">
            <a:avLst/>
          </a:prstGeom>
          <a:solidFill>
            <a:srgbClr val="FF3300"/>
          </a:solidFill>
          <a:ln w="476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2215" b="1">
                <a:solidFill>
                  <a:srgbClr val="FFFF00"/>
                </a:solidFill>
              </a:rPr>
              <a:t>Respirazione artificiale</a:t>
            </a:r>
          </a:p>
        </p:txBody>
      </p:sp>
      <p:sp>
        <p:nvSpPr>
          <p:cNvPr id="764938" name="Text Box 10"/>
          <p:cNvSpPr txBox="1">
            <a:spLocks noChangeArrowheads="1"/>
          </p:cNvSpPr>
          <p:nvPr/>
        </p:nvSpPr>
        <p:spPr bwMode="auto">
          <a:xfrm>
            <a:off x="6588369" y="4558812"/>
            <a:ext cx="2305050" cy="774058"/>
          </a:xfrm>
          <a:prstGeom prst="rect">
            <a:avLst/>
          </a:prstGeom>
          <a:solidFill>
            <a:srgbClr val="FF3300"/>
          </a:solidFill>
          <a:ln w="476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2215" b="1">
                <a:solidFill>
                  <a:srgbClr val="FFFF00"/>
                </a:solidFill>
              </a:rPr>
              <a:t>Massaggio cardiaco</a:t>
            </a:r>
          </a:p>
        </p:txBody>
      </p:sp>
      <p:sp>
        <p:nvSpPr>
          <p:cNvPr id="764939" name="Text Box 11"/>
          <p:cNvSpPr txBox="1">
            <a:spLocks noChangeArrowheads="1"/>
          </p:cNvSpPr>
          <p:nvPr/>
        </p:nvSpPr>
        <p:spPr bwMode="auto">
          <a:xfrm>
            <a:off x="6588370" y="5489331"/>
            <a:ext cx="2231781" cy="433196"/>
          </a:xfrm>
          <a:prstGeom prst="rect">
            <a:avLst/>
          </a:prstGeom>
          <a:solidFill>
            <a:srgbClr val="FF0000"/>
          </a:solidFill>
          <a:ln w="476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2215" b="1">
                <a:solidFill>
                  <a:srgbClr val="FFFF00"/>
                </a:solidFill>
              </a:rPr>
              <a:t>Defribillatore</a:t>
            </a:r>
          </a:p>
        </p:txBody>
      </p:sp>
      <p:sp>
        <p:nvSpPr>
          <p:cNvPr id="764940" name="Oval 12"/>
          <p:cNvSpPr>
            <a:spLocks noChangeArrowheads="1"/>
          </p:cNvSpPr>
          <p:nvPr/>
        </p:nvSpPr>
        <p:spPr bwMode="auto">
          <a:xfrm>
            <a:off x="2996713" y="5090747"/>
            <a:ext cx="823546" cy="529269"/>
          </a:xfrm>
          <a:prstGeom prst="ellipse">
            <a:avLst/>
          </a:prstGeom>
          <a:solidFill>
            <a:srgbClr val="FF3300"/>
          </a:solidFill>
          <a:ln w="47625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1846" b="1">
                <a:solidFill>
                  <a:srgbClr val="FFFF00"/>
                </a:solidFill>
              </a:rPr>
              <a:t>No</a:t>
            </a:r>
          </a:p>
        </p:txBody>
      </p:sp>
      <p:sp>
        <p:nvSpPr>
          <p:cNvPr id="764941" name="Oval 13"/>
          <p:cNvSpPr>
            <a:spLocks noChangeArrowheads="1"/>
          </p:cNvSpPr>
          <p:nvPr/>
        </p:nvSpPr>
        <p:spPr bwMode="auto">
          <a:xfrm>
            <a:off x="2987920" y="3295651"/>
            <a:ext cx="822080" cy="529269"/>
          </a:xfrm>
          <a:prstGeom prst="ellipse">
            <a:avLst/>
          </a:prstGeom>
          <a:solidFill>
            <a:srgbClr val="FF3300"/>
          </a:solidFill>
          <a:ln w="47625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1846" b="1">
                <a:solidFill>
                  <a:srgbClr val="FFFF00"/>
                </a:solidFill>
              </a:rPr>
              <a:t>Si</a:t>
            </a:r>
          </a:p>
        </p:txBody>
      </p:sp>
      <p:cxnSp>
        <p:nvCxnSpPr>
          <p:cNvPr id="764942" name="AutoShape 14"/>
          <p:cNvCxnSpPr>
            <a:cxnSpLocks noChangeShapeType="1"/>
            <a:stCxn id="764931" idx="3"/>
            <a:endCxn id="764941" idx="2"/>
          </p:cNvCxnSpPr>
          <p:nvPr/>
        </p:nvCxnSpPr>
        <p:spPr bwMode="auto">
          <a:xfrm flipV="1">
            <a:off x="2286000" y="3560286"/>
            <a:ext cx="701920" cy="824760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64943" name="AutoShape 15"/>
          <p:cNvCxnSpPr>
            <a:cxnSpLocks noChangeShapeType="1"/>
            <a:stCxn id="764931" idx="3"/>
            <a:endCxn id="764940" idx="2"/>
          </p:cNvCxnSpPr>
          <p:nvPr/>
        </p:nvCxnSpPr>
        <p:spPr bwMode="auto">
          <a:xfrm>
            <a:off x="2286000" y="4385046"/>
            <a:ext cx="710713" cy="970336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64944" name="AutoShape 16"/>
          <p:cNvCxnSpPr>
            <a:cxnSpLocks noChangeShapeType="1"/>
            <a:stCxn id="764941" idx="6"/>
            <a:endCxn id="764936" idx="0"/>
          </p:cNvCxnSpPr>
          <p:nvPr/>
        </p:nvCxnSpPr>
        <p:spPr bwMode="auto">
          <a:xfrm>
            <a:off x="3810000" y="3560286"/>
            <a:ext cx="1049949" cy="334706"/>
          </a:xfrm>
          <a:prstGeom prst="bentConnector2">
            <a:avLst/>
          </a:prstGeom>
          <a:noFill/>
          <a:ln w="5080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64945" name="AutoShape 17"/>
          <p:cNvCxnSpPr>
            <a:cxnSpLocks noChangeShapeType="1"/>
            <a:stCxn id="764940" idx="6"/>
            <a:endCxn id="764946" idx="2"/>
          </p:cNvCxnSpPr>
          <p:nvPr/>
        </p:nvCxnSpPr>
        <p:spPr bwMode="auto">
          <a:xfrm flipV="1">
            <a:off x="3820259" y="4961194"/>
            <a:ext cx="712177" cy="3941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64946" name="Oval 18"/>
          <p:cNvSpPr>
            <a:spLocks noChangeArrowheads="1"/>
          </p:cNvSpPr>
          <p:nvPr/>
        </p:nvSpPr>
        <p:spPr bwMode="auto">
          <a:xfrm>
            <a:off x="4532436" y="4696559"/>
            <a:ext cx="647700" cy="529269"/>
          </a:xfrm>
          <a:prstGeom prst="ellipse">
            <a:avLst/>
          </a:prstGeom>
          <a:solidFill>
            <a:srgbClr val="FF3300"/>
          </a:solidFill>
          <a:ln w="47625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sz="1846" b="1">
              <a:solidFill>
                <a:srgbClr val="FFFF00"/>
              </a:solidFill>
            </a:endParaRPr>
          </a:p>
        </p:txBody>
      </p:sp>
      <p:cxnSp>
        <p:nvCxnSpPr>
          <p:cNvPr id="764947" name="AutoShape 19"/>
          <p:cNvCxnSpPr>
            <a:cxnSpLocks noChangeShapeType="1"/>
            <a:stCxn id="764936" idx="2"/>
            <a:endCxn id="764946" idx="0"/>
          </p:cNvCxnSpPr>
          <p:nvPr/>
        </p:nvCxnSpPr>
        <p:spPr bwMode="auto">
          <a:xfrm rot="5400000">
            <a:off x="4673933" y="4510542"/>
            <a:ext cx="368371" cy="3663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64948" name="AutoShape 20"/>
          <p:cNvCxnSpPr>
            <a:cxnSpLocks noChangeShapeType="1"/>
            <a:stCxn id="764946" idx="6"/>
            <a:endCxn id="764937" idx="1"/>
          </p:cNvCxnSpPr>
          <p:nvPr/>
        </p:nvCxnSpPr>
        <p:spPr bwMode="auto">
          <a:xfrm flipV="1">
            <a:off x="5180136" y="4015321"/>
            <a:ext cx="1408233" cy="945873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64949" name="AutoShape 21"/>
          <p:cNvCxnSpPr>
            <a:cxnSpLocks noChangeShapeType="1"/>
            <a:stCxn id="764946" idx="6"/>
            <a:endCxn id="764938" idx="1"/>
          </p:cNvCxnSpPr>
          <p:nvPr/>
        </p:nvCxnSpPr>
        <p:spPr bwMode="auto">
          <a:xfrm flipV="1">
            <a:off x="5180136" y="4945841"/>
            <a:ext cx="1408233" cy="15353"/>
          </a:xfrm>
          <a:prstGeom prst="straightConnector1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64950" name="AutoShape 22"/>
          <p:cNvCxnSpPr>
            <a:cxnSpLocks noChangeShapeType="1"/>
            <a:stCxn id="764946" idx="6"/>
            <a:endCxn id="764939" idx="1"/>
          </p:cNvCxnSpPr>
          <p:nvPr/>
        </p:nvCxnSpPr>
        <p:spPr bwMode="auto">
          <a:xfrm>
            <a:off x="5180136" y="4961194"/>
            <a:ext cx="1408234" cy="744735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54295" name="Immagin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04" y="6446227"/>
            <a:ext cx="1266092" cy="4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6854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6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64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" dur="500"/>
                                        <p:tgtEl>
                                          <p:spTgt spid="764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76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764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764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76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764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764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764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764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764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764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764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500"/>
                                        <p:tgtEl>
                                          <p:spTgt spid="764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76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31" grpId="0" animBg="1"/>
      <p:bldP spid="764936" grpId="0" animBg="1"/>
      <p:bldP spid="764937" grpId="0" animBg="1"/>
      <p:bldP spid="764938" grpId="0" animBg="1"/>
      <p:bldP spid="764939" grpId="0" animBg="1"/>
      <p:bldP spid="764940" grpId="0" animBg="1"/>
      <p:bldP spid="764941" grpId="0" animBg="1"/>
      <p:bldP spid="76494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685800"/>
            <a:ext cx="7010400" cy="1195754"/>
          </a:xfrm>
        </p:spPr>
        <p:txBody>
          <a:bodyPr>
            <a:normAutofit fontScale="90000"/>
          </a:bodyPr>
          <a:lstStyle/>
          <a:p>
            <a:r>
              <a:rPr lang="it-IT" smtClean="0"/>
              <a:t>PROTEZIONE CONTRO CONTATTI DIRETTI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092569"/>
            <a:ext cx="3434862" cy="3798277"/>
          </a:xfrm>
        </p:spPr>
        <p:txBody>
          <a:bodyPr>
            <a:normAutofit fontScale="92500" lnSpcReduction="20000"/>
          </a:bodyPr>
          <a:lstStyle/>
          <a:p>
            <a:r>
              <a:rPr lang="it-IT" smtClean="0"/>
              <a:t>   QUALITA’ DEI MATERIALI</a:t>
            </a:r>
          </a:p>
          <a:p>
            <a:r>
              <a:rPr lang="it-IT" smtClean="0"/>
              <a:t>   IDONEITA’ DI INSTALLAZIONE</a:t>
            </a:r>
          </a:p>
          <a:p>
            <a:r>
              <a:rPr lang="it-IT" smtClean="0"/>
              <a:t>   RISPETTO DELLA NORMATIVA</a:t>
            </a:r>
          </a:p>
          <a:p>
            <a:r>
              <a:rPr lang="it-IT" smtClean="0"/>
              <a:t>   ACCURATA MANUTENZIONE</a:t>
            </a:r>
          </a:p>
        </p:txBody>
      </p:sp>
      <p:graphicFrame>
        <p:nvGraphicFramePr>
          <p:cNvPr id="56324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993424" y="2092569"/>
          <a:ext cx="3150577" cy="1828800"/>
        </p:xfrm>
        <a:graphic>
          <a:graphicData uri="http://schemas.openxmlformats.org/presentationml/2006/ole">
            <p:oleObj spid="_x0000_s26644" name="Image" r:id="rId4" imgW="6057143" imgH="3517460" progId="">
              <p:embed/>
            </p:oleObj>
          </a:graphicData>
        </a:graphic>
      </p:graphicFrame>
      <p:graphicFrame>
        <p:nvGraphicFramePr>
          <p:cNvPr id="56325" name="Object 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7526215" y="4062046"/>
          <a:ext cx="1617785" cy="1828800"/>
        </p:xfrm>
        <a:graphic>
          <a:graphicData uri="http://schemas.openxmlformats.org/presentationml/2006/ole">
            <p:oleObj spid="_x0000_s26645" name="Image" r:id="rId5" imgW="2438095" imgH="2755556" progId="">
              <p:embed/>
            </p:oleObj>
          </a:graphicData>
        </a:graphic>
      </p:graphicFrame>
      <p:pic>
        <p:nvPicPr>
          <p:cNvPr id="766985" name="Picture 9" descr="7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5281" y="2329962"/>
            <a:ext cx="1186962" cy="106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6986" name="Picture 10" descr="7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2020" y="4465027"/>
            <a:ext cx="1362808" cy="138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6987" name="Rectangle 11"/>
          <p:cNvSpPr>
            <a:spLocks noChangeArrowheads="1"/>
          </p:cNvSpPr>
          <p:nvPr/>
        </p:nvSpPr>
        <p:spPr bwMode="auto">
          <a:xfrm>
            <a:off x="3434862" y="2299189"/>
            <a:ext cx="1447800" cy="1131277"/>
          </a:xfrm>
          <a:prstGeom prst="rect">
            <a:avLst/>
          </a:prstGeom>
          <a:noFill/>
          <a:ln w="127000">
            <a:pattFill prst="plaid">
              <a:fgClr>
                <a:srgbClr val="FF0000"/>
              </a:fgClr>
              <a:bgClr>
                <a:srgbClr val="000000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66988" name="Rectangle 12"/>
          <p:cNvSpPr>
            <a:spLocks noChangeArrowheads="1"/>
          </p:cNvSpPr>
          <p:nvPr/>
        </p:nvSpPr>
        <p:spPr bwMode="auto">
          <a:xfrm>
            <a:off x="5262197" y="4473820"/>
            <a:ext cx="1462454" cy="1395046"/>
          </a:xfrm>
          <a:prstGeom prst="rect">
            <a:avLst/>
          </a:prstGeom>
          <a:noFill/>
          <a:ln w="127000">
            <a:pattFill prst="plaid">
              <a:fgClr>
                <a:srgbClr val="FF0000"/>
              </a:fgClr>
              <a:bgClr>
                <a:srgbClr val="000000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6330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90238"/>
            <a:ext cx="1266092" cy="4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0078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66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766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766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766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69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69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6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6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6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6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6979" grpId="0" build="p" animBg="1"/>
      <p:bldP spid="766987" grpId="0" animBg="1"/>
      <p:bldP spid="76698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685800"/>
            <a:ext cx="7010400" cy="1195754"/>
          </a:xfrm>
        </p:spPr>
        <p:txBody>
          <a:bodyPr>
            <a:normAutofit fontScale="90000"/>
          </a:bodyPr>
          <a:lstStyle/>
          <a:p>
            <a:r>
              <a:rPr lang="it-IT" smtClean="0"/>
              <a:t>PROTEZIONE CONTRO CONTATTI DIRETTI</a:t>
            </a:r>
            <a:br>
              <a:rPr lang="it-IT" smtClean="0"/>
            </a:br>
            <a:endParaRPr lang="it-IT" smtClean="0"/>
          </a:p>
        </p:txBody>
      </p:sp>
      <p:pic>
        <p:nvPicPr>
          <p:cNvPr id="768003" name="Picture 3" descr="c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3231174"/>
            <a:ext cx="2708031" cy="1521069"/>
          </a:xfrm>
        </p:spPr>
      </p:pic>
      <p:pic>
        <p:nvPicPr>
          <p:cNvPr id="768004" name="Picture 4" descr="imq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684477" y="3196005"/>
            <a:ext cx="1459523" cy="1591408"/>
          </a:xfrm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3242897" y="1877159"/>
            <a:ext cx="2475034" cy="1285737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2585" b="1">
                <a:solidFill>
                  <a:srgbClr val="FFFF00"/>
                </a:solidFill>
              </a:rPr>
              <a:t>QUALITA’ DEI MATERIALI</a:t>
            </a:r>
            <a:br>
              <a:rPr lang="it-IT" sz="2585" b="1">
                <a:solidFill>
                  <a:srgbClr val="FFFF00"/>
                </a:solidFill>
              </a:rPr>
            </a:br>
            <a:endParaRPr lang="it-IT" sz="2585" b="1">
              <a:solidFill>
                <a:srgbClr val="FFFF00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641481" y="3656136"/>
            <a:ext cx="2520462" cy="2193680"/>
            <a:chOff x="3152" y="2840"/>
            <a:chExt cx="1588" cy="1497"/>
          </a:xfrm>
        </p:grpSpPr>
        <p:sp>
          <p:nvSpPr>
            <p:cNvPr id="768007" name="Oval 7"/>
            <p:cNvSpPr>
              <a:spLocks noChangeArrowheads="1"/>
            </p:cNvSpPr>
            <p:nvPr/>
          </p:nvSpPr>
          <p:spPr bwMode="auto">
            <a:xfrm>
              <a:off x="3152" y="2840"/>
              <a:ext cx="1588" cy="1497"/>
            </a:xfrm>
            <a:prstGeom prst="ellipse">
              <a:avLst/>
            </a:prstGeom>
            <a:solidFill>
              <a:srgbClr val="C0C0C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it-IT" sz="221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68008" name="Line 8"/>
            <p:cNvSpPr>
              <a:spLocks noChangeShapeType="1"/>
            </p:cNvSpPr>
            <p:nvPr/>
          </p:nvSpPr>
          <p:spPr bwMode="auto">
            <a:xfrm flipH="1">
              <a:off x="3949" y="2850"/>
              <a:ext cx="0" cy="65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 sz="221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68009" name="Line 9"/>
            <p:cNvSpPr>
              <a:spLocks noChangeShapeType="1"/>
            </p:cNvSpPr>
            <p:nvPr/>
          </p:nvSpPr>
          <p:spPr bwMode="auto">
            <a:xfrm flipH="1">
              <a:off x="3424" y="3521"/>
              <a:ext cx="529" cy="5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 sz="221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68010" name="Line 10"/>
            <p:cNvSpPr>
              <a:spLocks noChangeShapeType="1"/>
            </p:cNvSpPr>
            <p:nvPr/>
          </p:nvSpPr>
          <p:spPr bwMode="auto">
            <a:xfrm>
              <a:off x="3939" y="3521"/>
              <a:ext cx="529" cy="5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 sz="221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8380" name="Text Box 11"/>
            <p:cNvSpPr txBox="1">
              <a:spLocks noChangeArrowheads="1"/>
            </p:cNvSpPr>
            <p:nvPr/>
          </p:nvSpPr>
          <p:spPr bwMode="auto">
            <a:xfrm>
              <a:off x="3334" y="3203"/>
              <a:ext cx="408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sz="4985" b="1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58381" name="Text Box 12"/>
            <p:cNvSpPr txBox="1">
              <a:spLocks noChangeArrowheads="1"/>
            </p:cNvSpPr>
            <p:nvPr/>
          </p:nvSpPr>
          <p:spPr bwMode="auto">
            <a:xfrm>
              <a:off x="4105" y="3203"/>
              <a:ext cx="408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sz="4985" b="1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58382" name="Text Box 13"/>
            <p:cNvSpPr txBox="1">
              <a:spLocks noChangeArrowheads="1"/>
            </p:cNvSpPr>
            <p:nvPr/>
          </p:nvSpPr>
          <p:spPr bwMode="auto">
            <a:xfrm>
              <a:off x="3696" y="3702"/>
              <a:ext cx="408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" panose="05000000000000000000" pitchFamily="2" charset="2"/>
                <a:buChar char="o"/>
                <a:defRPr sz="28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5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p"/>
                <a:defRPr sz="22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o"/>
                <a:defRPr sz="2000">
                  <a:solidFill>
                    <a:schemeClr val="tx2"/>
                  </a:solidFill>
                  <a:latin typeface="Arial Unicode MS" panose="020B060402020202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sz="4985" b="1">
                  <a:solidFill>
                    <a:schemeClr val="tx1"/>
                  </a:solidFill>
                </a:rPr>
                <a:t>I</a:t>
              </a:r>
            </a:p>
          </p:txBody>
        </p:sp>
      </p:grpSp>
      <p:pic>
        <p:nvPicPr>
          <p:cNvPr id="5837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70" y="6446227"/>
            <a:ext cx="1266092" cy="4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0702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7680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680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680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680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68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7680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680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680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680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9138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2113085" y="1235320"/>
          <a:ext cx="4747846" cy="3798277"/>
        </p:xfrm>
        <a:graphic>
          <a:graphicData uri="http://schemas.openxmlformats.org/presentationml/2006/ole">
            <p:oleObj spid="_x0000_s27659" name="Image" r:id="rId4" imgW="9968254" imgH="7974603" progId="">
              <p:embed/>
            </p:oleObj>
          </a:graphicData>
        </a:graphic>
      </p:graphicFrame>
      <p:sp>
        <p:nvSpPr>
          <p:cNvPr id="60419" name="Rectangle 3"/>
          <p:cNvSpPr>
            <a:spLocks noChangeArrowheads="1"/>
          </p:cNvSpPr>
          <p:nvPr/>
        </p:nvSpPr>
        <p:spPr bwMode="auto">
          <a:xfrm rot="16200000">
            <a:off x="-513808" y="3493477"/>
            <a:ext cx="3656134" cy="57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292" b="1" dirty="0">
                <a:solidFill>
                  <a:srgbClr val="FFFF00"/>
                </a:solidFill>
              </a:rPr>
              <a:t>PROTEZIONE CONTRO CONTATTI DIRETTI</a:t>
            </a:r>
            <a:r>
              <a:rPr lang="it-IT" sz="2031" b="1" dirty="0">
                <a:solidFill>
                  <a:srgbClr val="FFFF00"/>
                </a:solidFill>
              </a:rPr>
              <a:t/>
            </a:r>
            <a:br>
              <a:rPr lang="it-IT" sz="2031" b="1" dirty="0">
                <a:solidFill>
                  <a:srgbClr val="FFFF00"/>
                </a:solidFill>
              </a:rPr>
            </a:br>
            <a:endParaRPr lang="it-IT" sz="2031" b="1" dirty="0">
              <a:solidFill>
                <a:srgbClr val="FFFF00"/>
              </a:solidFill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 rot="-5400000">
            <a:off x="-612530" y="1204739"/>
            <a:ext cx="1926981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3692" b="1">
                <a:solidFill>
                  <a:srgbClr val="FF3300"/>
                </a:solidFill>
              </a:rPr>
              <a:t>CEI</a:t>
            </a:r>
          </a:p>
        </p:txBody>
      </p:sp>
      <p:sp>
        <p:nvSpPr>
          <p:cNvPr id="859141" name="Oval 5"/>
          <p:cNvSpPr>
            <a:spLocks noChangeArrowheads="1"/>
          </p:cNvSpPr>
          <p:nvPr/>
        </p:nvSpPr>
        <p:spPr bwMode="auto">
          <a:xfrm>
            <a:off x="1534259" y="1115158"/>
            <a:ext cx="5904034" cy="838200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0422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66" y="6446227"/>
            <a:ext cx="1266092" cy="4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3106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59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5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914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585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685817" indent="-263776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308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055103" indent="-21102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031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477145" indent="-21102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1846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1899186" indent="-21102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1846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1846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1846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1846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1846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2C5F0437-C328-4F4B-BEFC-62B55B08BDFD}" type="slidenum">
              <a:rPr lang="it-IT" sz="1108">
                <a:solidFill>
                  <a:schemeClr val="tx1"/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it-IT" sz="1108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2467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2268415" y="1534258"/>
          <a:ext cx="5351585" cy="3798277"/>
        </p:xfrm>
        <a:graphic>
          <a:graphicData uri="http://schemas.openxmlformats.org/presentationml/2006/ole">
            <p:oleObj spid="_x0000_s28683" name="Image" r:id="rId4" imgW="10374603" imgH="7365079" progId="">
              <p:embed/>
            </p:oleObj>
          </a:graphicData>
        </a:graphic>
      </p:graphicFrame>
      <p:sp>
        <p:nvSpPr>
          <p:cNvPr id="62468" name="Rectangle 3"/>
          <p:cNvSpPr>
            <a:spLocks noChangeArrowheads="1"/>
          </p:cNvSpPr>
          <p:nvPr/>
        </p:nvSpPr>
        <p:spPr bwMode="auto">
          <a:xfrm rot="16200000">
            <a:off x="-724824" y="3600967"/>
            <a:ext cx="3656134" cy="57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292" b="1" dirty="0">
                <a:solidFill>
                  <a:srgbClr val="FFFF00"/>
                </a:solidFill>
              </a:rPr>
              <a:t>PROTEZIONE CONTRO CONTATTI DIRETTI</a:t>
            </a:r>
            <a:r>
              <a:rPr lang="it-IT" sz="2031" b="1" dirty="0">
                <a:solidFill>
                  <a:srgbClr val="FFFF00"/>
                </a:solidFill>
              </a:rPr>
              <a:t/>
            </a:r>
            <a:br>
              <a:rPr lang="it-IT" sz="2031" b="1" dirty="0">
                <a:solidFill>
                  <a:srgbClr val="FFFF00"/>
                </a:solidFill>
              </a:rPr>
            </a:br>
            <a:endParaRPr lang="it-IT" sz="2031" b="1" dirty="0">
              <a:solidFill>
                <a:srgbClr val="FFFF00"/>
              </a:solidFill>
            </a:endParaRPr>
          </a:p>
        </p:txBody>
      </p:sp>
      <p:sp>
        <p:nvSpPr>
          <p:cNvPr id="62469" name="Text Box 4"/>
          <p:cNvSpPr txBox="1">
            <a:spLocks noChangeArrowheads="1"/>
          </p:cNvSpPr>
          <p:nvPr/>
        </p:nvSpPr>
        <p:spPr bwMode="auto">
          <a:xfrm rot="-5400000">
            <a:off x="-612530" y="1204739"/>
            <a:ext cx="1926981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3692" b="1">
                <a:solidFill>
                  <a:srgbClr val="FF3300"/>
                </a:solidFill>
              </a:rPr>
              <a:t>CEI</a:t>
            </a:r>
          </a:p>
        </p:txBody>
      </p:sp>
      <p:sp>
        <p:nvSpPr>
          <p:cNvPr id="860166" name="Oval 6"/>
          <p:cNvSpPr>
            <a:spLocks noChangeArrowheads="1"/>
          </p:cNvSpPr>
          <p:nvPr/>
        </p:nvSpPr>
        <p:spPr bwMode="auto">
          <a:xfrm>
            <a:off x="1846385" y="1434612"/>
            <a:ext cx="5904035" cy="838200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2471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90" y="6446227"/>
            <a:ext cx="1266092" cy="4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2358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60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6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218" name="Picture 2" descr="pre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147" y="4404946"/>
            <a:ext cx="4967654" cy="218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547446" y="703385"/>
            <a:ext cx="5401408" cy="60388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662" b="1">
                <a:solidFill>
                  <a:srgbClr val="FFFF00"/>
                </a:solidFill>
              </a:rPr>
              <a:t>ADEGUATA   INSTALLAZIONE - SCELTA  DI       APPARECCHIATURE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" y="263770"/>
            <a:ext cx="3960935" cy="53193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292" b="1">
                <a:solidFill>
                  <a:srgbClr val="FFFF00"/>
                </a:solidFill>
              </a:rPr>
              <a:t>PROTEZIONE CONTRO CONTATTI DIRETTI</a:t>
            </a:r>
            <a:r>
              <a:rPr lang="it-IT" sz="2031" b="1">
                <a:solidFill>
                  <a:srgbClr val="FFFF00"/>
                </a:solidFill>
              </a:rPr>
              <a:t/>
            </a:r>
            <a:br>
              <a:rPr lang="it-IT" sz="2031" b="1">
                <a:solidFill>
                  <a:srgbClr val="FFFF00"/>
                </a:solidFill>
              </a:rPr>
            </a:br>
            <a:endParaRPr lang="it-IT" sz="2031" b="1">
              <a:solidFill>
                <a:srgbClr val="FFFF00"/>
              </a:solidFill>
            </a:endParaRPr>
          </a:p>
        </p:txBody>
      </p:sp>
      <p:pic>
        <p:nvPicPr>
          <p:cNvPr id="777221" name="Picture 5" descr="sp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808" y="1368669"/>
            <a:ext cx="6730512" cy="32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7222" name="Oval 6"/>
          <p:cNvSpPr>
            <a:spLocks noChangeArrowheads="1"/>
          </p:cNvSpPr>
          <p:nvPr/>
        </p:nvSpPr>
        <p:spPr bwMode="auto">
          <a:xfrm>
            <a:off x="2772508" y="5290039"/>
            <a:ext cx="287215" cy="2667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77223" name="Oval 7"/>
          <p:cNvSpPr>
            <a:spLocks noChangeArrowheads="1"/>
          </p:cNvSpPr>
          <p:nvPr/>
        </p:nvSpPr>
        <p:spPr bwMode="auto">
          <a:xfrm>
            <a:off x="2987920" y="2564424"/>
            <a:ext cx="504092" cy="46599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77224" name="Oval 8"/>
          <p:cNvSpPr>
            <a:spLocks noChangeArrowheads="1"/>
          </p:cNvSpPr>
          <p:nvPr/>
        </p:nvSpPr>
        <p:spPr bwMode="auto">
          <a:xfrm>
            <a:off x="5725259" y="2631831"/>
            <a:ext cx="718038" cy="39858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77225" name="Oval 9"/>
          <p:cNvSpPr>
            <a:spLocks noChangeArrowheads="1"/>
          </p:cNvSpPr>
          <p:nvPr/>
        </p:nvSpPr>
        <p:spPr bwMode="auto">
          <a:xfrm>
            <a:off x="7451482" y="3163766"/>
            <a:ext cx="505557" cy="39858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777226" name="AutoShape 10"/>
          <p:cNvCxnSpPr>
            <a:cxnSpLocks noChangeShapeType="1"/>
            <a:stCxn id="777223" idx="2"/>
            <a:endCxn id="777222" idx="2"/>
          </p:cNvCxnSpPr>
          <p:nvPr/>
        </p:nvCxnSpPr>
        <p:spPr bwMode="auto">
          <a:xfrm rot="10800000" flipV="1">
            <a:off x="2772508" y="2797420"/>
            <a:ext cx="215412" cy="2625969"/>
          </a:xfrm>
          <a:prstGeom prst="curvedConnector3">
            <a:avLst>
              <a:gd name="adj1" fmla="val 197958"/>
            </a:avLst>
          </a:prstGeom>
          <a:noFill/>
          <a:ln w="698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77227" name="AutoShape 11"/>
          <p:cNvCxnSpPr>
            <a:cxnSpLocks noChangeShapeType="1"/>
            <a:stCxn id="777224" idx="4"/>
            <a:endCxn id="777228" idx="5"/>
          </p:cNvCxnSpPr>
          <p:nvPr/>
        </p:nvCxnSpPr>
        <p:spPr bwMode="auto">
          <a:xfrm rot="5400000">
            <a:off x="3947746" y="3179884"/>
            <a:ext cx="2286000" cy="1987062"/>
          </a:xfrm>
          <a:prstGeom prst="curvedConnector3">
            <a:avLst>
              <a:gd name="adj1" fmla="val 110963"/>
            </a:avLst>
          </a:prstGeom>
          <a:noFill/>
          <a:ln w="698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77228" name="Oval 12"/>
          <p:cNvSpPr>
            <a:spLocks noChangeArrowheads="1"/>
          </p:cNvSpPr>
          <p:nvPr/>
        </p:nvSpPr>
        <p:spPr bwMode="auto">
          <a:xfrm>
            <a:off x="3851031" y="5090746"/>
            <a:ext cx="288681" cy="26523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777229" name="AutoShape 13"/>
          <p:cNvCxnSpPr>
            <a:cxnSpLocks noChangeShapeType="1"/>
            <a:stCxn id="777225" idx="6"/>
            <a:endCxn id="777230" idx="6"/>
          </p:cNvCxnSpPr>
          <p:nvPr/>
        </p:nvCxnSpPr>
        <p:spPr bwMode="auto">
          <a:xfrm flipH="1">
            <a:off x="6588370" y="3363059"/>
            <a:ext cx="1368669" cy="2359269"/>
          </a:xfrm>
          <a:prstGeom prst="curvedConnector3">
            <a:avLst>
              <a:gd name="adj1" fmla="val -15417"/>
            </a:avLst>
          </a:prstGeom>
          <a:noFill/>
          <a:ln w="698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77230" name="Oval 14"/>
          <p:cNvSpPr>
            <a:spLocks noChangeArrowheads="1"/>
          </p:cNvSpPr>
          <p:nvPr/>
        </p:nvSpPr>
        <p:spPr bwMode="auto">
          <a:xfrm>
            <a:off x="6156081" y="5556739"/>
            <a:ext cx="432288" cy="33117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77231" name="Text Box 15"/>
          <p:cNvSpPr txBox="1">
            <a:spLocks noChangeArrowheads="1"/>
          </p:cNvSpPr>
          <p:nvPr/>
        </p:nvSpPr>
        <p:spPr bwMode="auto">
          <a:xfrm>
            <a:off x="6947389" y="1411166"/>
            <a:ext cx="1872762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2215">
                <a:solidFill>
                  <a:schemeClr val="tx1"/>
                </a:solidFill>
                <a:latin typeface="Comic Sans MS" panose="030F0702030302020204" pitchFamily="66" charset="0"/>
              </a:rPr>
              <a:t>schuko</a:t>
            </a:r>
          </a:p>
        </p:txBody>
      </p:sp>
      <p:pic>
        <p:nvPicPr>
          <p:cNvPr id="64528" name="Immagin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76" y="6446227"/>
            <a:ext cx="1266092" cy="4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2766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7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7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7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777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7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7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7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7231" grpId="0"/>
      <p:bldP spid="777231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266" name="Picture 2" descr="ciabatt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3563815"/>
            <a:ext cx="3434862" cy="855785"/>
          </a:xfrm>
        </p:spPr>
      </p:pic>
      <p:pic>
        <p:nvPicPr>
          <p:cNvPr id="779267" name="Picture 3" descr="caten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006862" y="4097215"/>
            <a:ext cx="1137138" cy="1758462"/>
          </a:xfrm>
        </p:spPr>
      </p:pic>
      <p:pic>
        <p:nvPicPr>
          <p:cNvPr id="779273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65985" y="2092569"/>
            <a:ext cx="2878015" cy="1828800"/>
          </a:xfrm>
        </p:spPr>
      </p:pic>
      <p:sp>
        <p:nvSpPr>
          <p:cNvPr id="66566" name="Rectangle 4"/>
          <p:cNvSpPr>
            <a:spLocks noChangeArrowheads="1"/>
          </p:cNvSpPr>
          <p:nvPr/>
        </p:nvSpPr>
        <p:spPr bwMode="auto">
          <a:xfrm>
            <a:off x="1547446" y="637443"/>
            <a:ext cx="3598985" cy="60388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662" b="1">
                <a:solidFill>
                  <a:srgbClr val="FFFF00"/>
                </a:solidFill>
              </a:rPr>
              <a:t>ADEGUATA   INSTALLAZIONE   DI       APPARECCHIATURE</a:t>
            </a:r>
          </a:p>
        </p:txBody>
      </p:sp>
      <p:sp>
        <p:nvSpPr>
          <p:cNvPr id="66567" name="Rectangle 5"/>
          <p:cNvSpPr>
            <a:spLocks noChangeArrowheads="1"/>
          </p:cNvSpPr>
          <p:nvPr/>
        </p:nvSpPr>
        <p:spPr bwMode="auto">
          <a:xfrm>
            <a:off x="1" y="263770"/>
            <a:ext cx="3960935" cy="53193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292" b="1">
                <a:solidFill>
                  <a:srgbClr val="FFFF00"/>
                </a:solidFill>
              </a:rPr>
              <a:t>PROTEZIONE CONTRO CONTATTI DIRETTI</a:t>
            </a:r>
            <a:r>
              <a:rPr lang="it-IT" sz="2031" b="1">
                <a:solidFill>
                  <a:srgbClr val="FFFF00"/>
                </a:solidFill>
              </a:rPr>
              <a:t/>
            </a:r>
            <a:br>
              <a:rPr lang="it-IT" sz="2031" b="1">
                <a:solidFill>
                  <a:srgbClr val="FFFF00"/>
                </a:solidFill>
              </a:rPr>
            </a:br>
            <a:endParaRPr lang="it-IT" sz="2031" b="1">
              <a:solidFill>
                <a:srgbClr val="FFFF00"/>
              </a:solidFill>
            </a:endParaRPr>
          </a:p>
        </p:txBody>
      </p:sp>
      <p:sp>
        <p:nvSpPr>
          <p:cNvPr id="779270" name="AutoShape 6"/>
          <p:cNvSpPr>
            <a:spLocks noChangeArrowheads="1"/>
          </p:cNvSpPr>
          <p:nvPr/>
        </p:nvSpPr>
        <p:spPr bwMode="auto">
          <a:xfrm>
            <a:off x="6156082" y="1033097"/>
            <a:ext cx="1655885" cy="1462454"/>
          </a:xfrm>
          <a:prstGeom prst="flowChartSummingJunction">
            <a:avLst/>
          </a:prstGeom>
          <a:solidFill>
            <a:srgbClr val="FFFF00"/>
          </a:solidFill>
          <a:ln w="1079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779271" name="Picture 7" descr="adat16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582" y="1833197"/>
            <a:ext cx="1614854" cy="19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9272" name="Picture 8" descr="3tedes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0220" y="1368670"/>
            <a:ext cx="2842846" cy="20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9" y="6408272"/>
            <a:ext cx="1266092" cy="4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9164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7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7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7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7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7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77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79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79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270" grpId="0" animBg="1"/>
      <p:bldP spid="779270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2"/>
          <p:cNvGraphicFramePr>
            <a:graphicFrameLocks noGrp="1" noChangeAspect="1"/>
          </p:cNvGraphicFramePr>
          <p:nvPr>
            <p:ph idx="4294967295"/>
          </p:nvPr>
        </p:nvGraphicFramePr>
        <p:xfrm>
          <a:off x="5808785" y="685800"/>
          <a:ext cx="3335215" cy="5205046"/>
        </p:xfrm>
        <a:graphic>
          <a:graphicData uri="http://schemas.openxmlformats.org/presentationml/2006/ole">
            <p:oleObj spid="_x0000_s29707" name="Image" r:id="rId4" imgW="4825397" imgH="7530159" progId="">
              <p:embed/>
            </p:oleObj>
          </a:graphicData>
        </a:graphic>
      </p:graphicFrame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0" y="238858"/>
            <a:ext cx="4775666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662" b="1">
                <a:solidFill>
                  <a:srgbClr val="0000CC"/>
                </a:solidFill>
              </a:rPr>
              <a:t>PROTEZIONE CONTRO CONTATTI</a:t>
            </a:r>
            <a:r>
              <a:rPr lang="it-IT" sz="1662" b="1">
                <a:solidFill>
                  <a:srgbClr val="FFFF00"/>
                </a:solidFill>
              </a:rPr>
              <a:t> </a:t>
            </a:r>
            <a:r>
              <a:rPr lang="it-IT" sz="1662" b="1">
                <a:solidFill>
                  <a:srgbClr val="0000CC"/>
                </a:solidFill>
              </a:rPr>
              <a:t>INDIRETTI</a:t>
            </a:r>
          </a:p>
        </p:txBody>
      </p:sp>
      <p:sp>
        <p:nvSpPr>
          <p:cNvPr id="68612" name="Text Box 3"/>
          <p:cNvSpPr txBox="1">
            <a:spLocks noChangeArrowheads="1"/>
          </p:cNvSpPr>
          <p:nvPr/>
        </p:nvSpPr>
        <p:spPr bwMode="auto">
          <a:xfrm>
            <a:off x="1547447" y="637443"/>
            <a:ext cx="6479931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2954" b="1">
                <a:solidFill>
                  <a:srgbClr val="0000CC"/>
                </a:solidFill>
              </a:rPr>
              <a:t>IMPIANTO DI TERRA </a:t>
            </a:r>
            <a:r>
              <a:rPr lang="it-IT" sz="3692" b="1" u="sng">
                <a:solidFill>
                  <a:srgbClr val="0000CC"/>
                </a:solidFill>
              </a:rPr>
              <a:t>ASSENTE</a:t>
            </a:r>
            <a:endParaRPr lang="it-IT" sz="5539" b="1">
              <a:solidFill>
                <a:srgbClr val="0000CC"/>
              </a:solidFill>
              <a:sym typeface="Wingdings" panose="05000000000000000000" pitchFamily="2" charset="2"/>
            </a:endParaRPr>
          </a:p>
        </p:txBody>
      </p:sp>
      <p:sp>
        <p:nvSpPr>
          <p:cNvPr id="785412" name="Line 4"/>
          <p:cNvSpPr>
            <a:spLocks noChangeShapeType="1"/>
          </p:cNvSpPr>
          <p:nvPr/>
        </p:nvSpPr>
        <p:spPr bwMode="auto">
          <a:xfrm>
            <a:off x="1332036" y="1900604"/>
            <a:ext cx="2447192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13" name="Line 5"/>
          <p:cNvSpPr>
            <a:spLocks noChangeShapeType="1"/>
          </p:cNvSpPr>
          <p:nvPr/>
        </p:nvSpPr>
        <p:spPr bwMode="auto">
          <a:xfrm>
            <a:off x="1332036" y="2099897"/>
            <a:ext cx="2447192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14" name="Line 6"/>
          <p:cNvSpPr>
            <a:spLocks noChangeShapeType="1"/>
          </p:cNvSpPr>
          <p:nvPr/>
        </p:nvSpPr>
        <p:spPr bwMode="auto">
          <a:xfrm>
            <a:off x="1332036" y="2299189"/>
            <a:ext cx="2447192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15" name="Line 7"/>
          <p:cNvSpPr>
            <a:spLocks noChangeShapeType="1"/>
          </p:cNvSpPr>
          <p:nvPr/>
        </p:nvSpPr>
        <p:spPr bwMode="auto">
          <a:xfrm>
            <a:off x="1332035" y="2564423"/>
            <a:ext cx="2376854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16" name="Rectangle 8" descr="Piastrelle bicolori"/>
          <p:cNvSpPr>
            <a:spLocks noChangeArrowheads="1"/>
          </p:cNvSpPr>
          <p:nvPr/>
        </p:nvSpPr>
        <p:spPr bwMode="auto">
          <a:xfrm>
            <a:off x="397120" y="1833196"/>
            <a:ext cx="914400" cy="84406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17" name="Line 9"/>
          <p:cNvSpPr>
            <a:spLocks noChangeShapeType="1"/>
          </p:cNvSpPr>
          <p:nvPr/>
        </p:nvSpPr>
        <p:spPr bwMode="auto">
          <a:xfrm flipV="1">
            <a:off x="2436935" y="2297723"/>
            <a:ext cx="0" cy="1529862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18" name="Line 10"/>
          <p:cNvSpPr>
            <a:spLocks noChangeShapeType="1"/>
          </p:cNvSpPr>
          <p:nvPr/>
        </p:nvSpPr>
        <p:spPr bwMode="auto">
          <a:xfrm>
            <a:off x="2773974" y="2609851"/>
            <a:ext cx="0" cy="106240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19" name="Oval 11"/>
          <p:cNvSpPr>
            <a:spLocks noChangeArrowheads="1"/>
          </p:cNvSpPr>
          <p:nvPr/>
        </p:nvSpPr>
        <p:spPr bwMode="auto">
          <a:xfrm>
            <a:off x="2700705" y="2498481"/>
            <a:ext cx="142142" cy="1333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20" name="Oval 12"/>
          <p:cNvSpPr>
            <a:spLocks noChangeArrowheads="1"/>
          </p:cNvSpPr>
          <p:nvPr/>
        </p:nvSpPr>
        <p:spPr bwMode="auto">
          <a:xfrm>
            <a:off x="2365131" y="2231781"/>
            <a:ext cx="143608" cy="1333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8622" name="Picture 13" descr="icit03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2981" y="2831123"/>
            <a:ext cx="2231780" cy="161778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5422" name="Line 14"/>
          <p:cNvSpPr>
            <a:spLocks noChangeShapeType="1"/>
          </p:cNvSpPr>
          <p:nvPr/>
        </p:nvSpPr>
        <p:spPr bwMode="auto">
          <a:xfrm>
            <a:off x="2773974" y="3657600"/>
            <a:ext cx="1726223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23" name="Line 15"/>
          <p:cNvSpPr>
            <a:spLocks noChangeShapeType="1"/>
          </p:cNvSpPr>
          <p:nvPr/>
        </p:nvSpPr>
        <p:spPr bwMode="auto">
          <a:xfrm>
            <a:off x="2413489" y="3827585"/>
            <a:ext cx="2086708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24" name="Rectangle 16"/>
          <p:cNvSpPr>
            <a:spLocks noChangeArrowheads="1"/>
          </p:cNvSpPr>
          <p:nvPr/>
        </p:nvSpPr>
        <p:spPr bwMode="auto">
          <a:xfrm>
            <a:off x="4211516" y="2831123"/>
            <a:ext cx="2231781" cy="1594338"/>
          </a:xfrm>
          <a:prstGeom prst="rect">
            <a:avLst/>
          </a:prstGeom>
          <a:solidFill>
            <a:srgbClr val="FF00FF">
              <a:alpha val="14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25" name="Line 17"/>
          <p:cNvSpPr>
            <a:spLocks noChangeShapeType="1"/>
          </p:cNvSpPr>
          <p:nvPr/>
        </p:nvSpPr>
        <p:spPr bwMode="auto">
          <a:xfrm>
            <a:off x="829408" y="2631831"/>
            <a:ext cx="0" cy="2458915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26" name="Line 18"/>
          <p:cNvSpPr>
            <a:spLocks noChangeShapeType="1"/>
          </p:cNvSpPr>
          <p:nvPr/>
        </p:nvSpPr>
        <p:spPr bwMode="auto">
          <a:xfrm>
            <a:off x="571501" y="5090746"/>
            <a:ext cx="50262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27" name="Line 19"/>
          <p:cNvSpPr>
            <a:spLocks noChangeShapeType="1"/>
          </p:cNvSpPr>
          <p:nvPr/>
        </p:nvSpPr>
        <p:spPr bwMode="auto">
          <a:xfrm>
            <a:off x="684336" y="5165481"/>
            <a:ext cx="28868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28" name="Line 20"/>
          <p:cNvSpPr>
            <a:spLocks noChangeShapeType="1"/>
          </p:cNvSpPr>
          <p:nvPr/>
        </p:nvSpPr>
        <p:spPr bwMode="auto">
          <a:xfrm>
            <a:off x="756139" y="5253404"/>
            <a:ext cx="14360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29" name="Line 21"/>
          <p:cNvSpPr>
            <a:spLocks noChangeShapeType="1"/>
          </p:cNvSpPr>
          <p:nvPr/>
        </p:nvSpPr>
        <p:spPr bwMode="auto">
          <a:xfrm>
            <a:off x="3779227" y="1701313"/>
            <a:ext cx="0" cy="1062403"/>
          </a:xfrm>
          <a:prstGeom prst="line">
            <a:avLst/>
          </a:prstGeom>
          <a:noFill/>
          <a:ln w="57150" cap="rnd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31" name="Line 23"/>
          <p:cNvSpPr>
            <a:spLocks noChangeShapeType="1"/>
          </p:cNvSpPr>
          <p:nvPr/>
        </p:nvSpPr>
        <p:spPr bwMode="auto">
          <a:xfrm>
            <a:off x="2435469" y="2697773"/>
            <a:ext cx="0" cy="398585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32" name="Line 24"/>
          <p:cNvSpPr>
            <a:spLocks noChangeShapeType="1"/>
          </p:cNvSpPr>
          <p:nvPr/>
        </p:nvSpPr>
        <p:spPr bwMode="auto">
          <a:xfrm>
            <a:off x="2435469" y="3229708"/>
            <a:ext cx="0" cy="398585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33" name="Line 25"/>
          <p:cNvSpPr>
            <a:spLocks noChangeShapeType="1"/>
          </p:cNvSpPr>
          <p:nvPr/>
        </p:nvSpPr>
        <p:spPr bwMode="auto">
          <a:xfrm>
            <a:off x="2555631" y="3821723"/>
            <a:ext cx="504092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34" name="Line 26"/>
          <p:cNvSpPr>
            <a:spLocks noChangeShapeType="1"/>
          </p:cNvSpPr>
          <p:nvPr/>
        </p:nvSpPr>
        <p:spPr bwMode="auto">
          <a:xfrm>
            <a:off x="3203331" y="3821723"/>
            <a:ext cx="504092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35" name="Line 27"/>
          <p:cNvSpPr>
            <a:spLocks noChangeShapeType="1"/>
          </p:cNvSpPr>
          <p:nvPr/>
        </p:nvSpPr>
        <p:spPr bwMode="auto">
          <a:xfrm>
            <a:off x="3851031" y="3821723"/>
            <a:ext cx="504092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36" name="Line 28"/>
          <p:cNvSpPr>
            <a:spLocks noChangeShapeType="1"/>
          </p:cNvSpPr>
          <p:nvPr/>
        </p:nvSpPr>
        <p:spPr bwMode="auto">
          <a:xfrm>
            <a:off x="4717074" y="3739662"/>
            <a:ext cx="502626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37" name="Line 29"/>
          <p:cNvSpPr>
            <a:spLocks noChangeShapeType="1"/>
          </p:cNvSpPr>
          <p:nvPr/>
        </p:nvSpPr>
        <p:spPr bwMode="auto">
          <a:xfrm flipH="1">
            <a:off x="4643804" y="3931627"/>
            <a:ext cx="504092" cy="13335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38" name="Line 30"/>
          <p:cNvSpPr>
            <a:spLocks noChangeShapeType="1"/>
          </p:cNvSpPr>
          <p:nvPr/>
        </p:nvSpPr>
        <p:spPr bwMode="auto">
          <a:xfrm>
            <a:off x="4426928" y="4234962"/>
            <a:ext cx="504092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39" name="Line 31"/>
          <p:cNvSpPr>
            <a:spLocks noChangeShapeType="1"/>
          </p:cNvSpPr>
          <p:nvPr/>
        </p:nvSpPr>
        <p:spPr bwMode="auto">
          <a:xfrm>
            <a:off x="5077558" y="4234962"/>
            <a:ext cx="502626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40" name="Line 32"/>
          <p:cNvSpPr>
            <a:spLocks noChangeShapeType="1"/>
          </p:cNvSpPr>
          <p:nvPr/>
        </p:nvSpPr>
        <p:spPr bwMode="auto">
          <a:xfrm flipV="1">
            <a:off x="5722327" y="3628292"/>
            <a:ext cx="0" cy="398585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41" name="Line 33"/>
          <p:cNvSpPr>
            <a:spLocks noChangeShapeType="1"/>
          </p:cNvSpPr>
          <p:nvPr/>
        </p:nvSpPr>
        <p:spPr bwMode="auto">
          <a:xfrm flipV="1">
            <a:off x="5964115" y="2831123"/>
            <a:ext cx="359020" cy="332643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42" name="Line 34"/>
          <p:cNvSpPr>
            <a:spLocks noChangeShapeType="1"/>
          </p:cNvSpPr>
          <p:nvPr/>
        </p:nvSpPr>
        <p:spPr bwMode="auto">
          <a:xfrm flipV="1">
            <a:off x="6803782" y="2365131"/>
            <a:ext cx="505557" cy="26670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43" name="Line 35"/>
          <p:cNvSpPr>
            <a:spLocks noChangeShapeType="1"/>
          </p:cNvSpPr>
          <p:nvPr/>
        </p:nvSpPr>
        <p:spPr bwMode="auto">
          <a:xfrm flipH="1">
            <a:off x="7379677" y="2432539"/>
            <a:ext cx="145074" cy="265235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44" name="Line 36"/>
          <p:cNvSpPr>
            <a:spLocks noChangeShapeType="1"/>
          </p:cNvSpPr>
          <p:nvPr/>
        </p:nvSpPr>
        <p:spPr bwMode="auto">
          <a:xfrm flipH="1">
            <a:off x="7236070" y="2697774"/>
            <a:ext cx="143608" cy="265234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45" name="Line 37"/>
          <p:cNvSpPr>
            <a:spLocks noChangeShapeType="1"/>
          </p:cNvSpPr>
          <p:nvPr/>
        </p:nvSpPr>
        <p:spPr bwMode="auto">
          <a:xfrm>
            <a:off x="7237535" y="3030416"/>
            <a:ext cx="142142" cy="332643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46" name="Line 38"/>
          <p:cNvSpPr>
            <a:spLocks noChangeShapeType="1"/>
          </p:cNvSpPr>
          <p:nvPr/>
        </p:nvSpPr>
        <p:spPr bwMode="auto">
          <a:xfrm>
            <a:off x="7483720" y="3429000"/>
            <a:ext cx="256442" cy="65943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47" name="Line 39"/>
          <p:cNvSpPr>
            <a:spLocks noChangeShapeType="1"/>
          </p:cNvSpPr>
          <p:nvPr/>
        </p:nvSpPr>
        <p:spPr bwMode="auto">
          <a:xfrm>
            <a:off x="7844204" y="3562351"/>
            <a:ext cx="0" cy="464526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48" name="Line 40"/>
          <p:cNvSpPr>
            <a:spLocks noChangeShapeType="1"/>
          </p:cNvSpPr>
          <p:nvPr/>
        </p:nvSpPr>
        <p:spPr bwMode="auto">
          <a:xfrm>
            <a:off x="7885235" y="4226170"/>
            <a:ext cx="142142" cy="332643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49" name="Line 41"/>
          <p:cNvSpPr>
            <a:spLocks noChangeShapeType="1"/>
          </p:cNvSpPr>
          <p:nvPr/>
        </p:nvSpPr>
        <p:spPr bwMode="auto">
          <a:xfrm flipH="1">
            <a:off x="7668359" y="4690697"/>
            <a:ext cx="288680" cy="200757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50" name="Rectangle 42" descr="Diagonali larghe verso l'alto"/>
          <p:cNvSpPr>
            <a:spLocks noChangeArrowheads="1"/>
          </p:cNvSpPr>
          <p:nvPr/>
        </p:nvSpPr>
        <p:spPr bwMode="auto">
          <a:xfrm>
            <a:off x="6803782" y="4891454"/>
            <a:ext cx="2089638" cy="464527"/>
          </a:xfrm>
          <a:prstGeom prst="rect">
            <a:avLst/>
          </a:prstGeom>
          <a:pattFill prst="wdUpDiag">
            <a:fgClr>
              <a:schemeClr val="bg1"/>
            </a:fgClr>
            <a:bgClr>
              <a:srgbClr val="FFCC00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51" name="Line 43"/>
          <p:cNvSpPr>
            <a:spLocks noChangeShapeType="1"/>
          </p:cNvSpPr>
          <p:nvPr/>
        </p:nvSpPr>
        <p:spPr bwMode="auto">
          <a:xfrm flipH="1">
            <a:off x="4572001" y="5688623"/>
            <a:ext cx="936381" cy="0"/>
          </a:xfrm>
          <a:prstGeom prst="line">
            <a:avLst/>
          </a:prstGeom>
          <a:noFill/>
          <a:ln w="41275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52" name="Line 44"/>
          <p:cNvSpPr>
            <a:spLocks noChangeShapeType="1"/>
          </p:cNvSpPr>
          <p:nvPr/>
        </p:nvSpPr>
        <p:spPr bwMode="auto">
          <a:xfrm flipH="1">
            <a:off x="5939205" y="5688623"/>
            <a:ext cx="864577" cy="0"/>
          </a:xfrm>
          <a:prstGeom prst="line">
            <a:avLst/>
          </a:prstGeom>
          <a:noFill/>
          <a:ln w="41275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53" name="Line 45"/>
          <p:cNvSpPr>
            <a:spLocks noChangeShapeType="1"/>
          </p:cNvSpPr>
          <p:nvPr/>
        </p:nvSpPr>
        <p:spPr bwMode="auto">
          <a:xfrm flipH="1">
            <a:off x="6948854" y="5423389"/>
            <a:ext cx="647700" cy="265234"/>
          </a:xfrm>
          <a:prstGeom prst="line">
            <a:avLst/>
          </a:prstGeom>
          <a:noFill/>
          <a:ln w="41275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54" name="Line 46"/>
          <p:cNvSpPr>
            <a:spLocks noChangeShapeType="1"/>
          </p:cNvSpPr>
          <p:nvPr/>
        </p:nvSpPr>
        <p:spPr bwMode="auto">
          <a:xfrm>
            <a:off x="7668358" y="4957396"/>
            <a:ext cx="0" cy="398585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55" name="Line 47"/>
          <p:cNvSpPr>
            <a:spLocks noChangeShapeType="1"/>
          </p:cNvSpPr>
          <p:nvPr/>
        </p:nvSpPr>
        <p:spPr bwMode="auto">
          <a:xfrm flipH="1">
            <a:off x="3348404" y="5688623"/>
            <a:ext cx="936380" cy="0"/>
          </a:xfrm>
          <a:prstGeom prst="line">
            <a:avLst/>
          </a:prstGeom>
          <a:noFill/>
          <a:ln w="41275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56" name="Line 48"/>
          <p:cNvSpPr>
            <a:spLocks noChangeShapeType="1"/>
          </p:cNvSpPr>
          <p:nvPr/>
        </p:nvSpPr>
        <p:spPr bwMode="auto">
          <a:xfrm flipH="1" flipV="1">
            <a:off x="2124808" y="5622682"/>
            <a:ext cx="934915" cy="65942"/>
          </a:xfrm>
          <a:prstGeom prst="line">
            <a:avLst/>
          </a:prstGeom>
          <a:noFill/>
          <a:ln w="41275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5457" name="Line 49"/>
          <p:cNvSpPr>
            <a:spLocks noChangeShapeType="1"/>
          </p:cNvSpPr>
          <p:nvPr/>
        </p:nvSpPr>
        <p:spPr bwMode="auto">
          <a:xfrm flipH="1" flipV="1">
            <a:off x="1043354" y="5224097"/>
            <a:ext cx="864577" cy="332642"/>
          </a:xfrm>
          <a:prstGeom prst="line">
            <a:avLst/>
          </a:prstGeom>
          <a:noFill/>
          <a:ln w="41275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 rot="-8686589">
            <a:off x="5660782" y="3071446"/>
            <a:ext cx="360485" cy="398585"/>
            <a:chOff x="2245" y="2886"/>
            <a:chExt cx="181" cy="499"/>
          </a:xfrm>
        </p:grpSpPr>
        <p:sp>
          <p:nvSpPr>
            <p:cNvPr id="785459" name="Line 51"/>
            <p:cNvSpPr>
              <a:spLocks noChangeShapeType="1"/>
            </p:cNvSpPr>
            <p:nvPr/>
          </p:nvSpPr>
          <p:spPr bwMode="auto">
            <a:xfrm flipH="1">
              <a:off x="2254" y="2889"/>
              <a:ext cx="135" cy="316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 sz="221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85460" name="Line 52"/>
            <p:cNvSpPr>
              <a:spLocks noChangeShapeType="1"/>
            </p:cNvSpPr>
            <p:nvPr/>
          </p:nvSpPr>
          <p:spPr bwMode="auto">
            <a:xfrm flipV="1">
              <a:off x="2247" y="3117"/>
              <a:ext cx="181" cy="92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 sz="221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85461" name="Line 53"/>
            <p:cNvSpPr>
              <a:spLocks noChangeShapeType="1"/>
            </p:cNvSpPr>
            <p:nvPr/>
          </p:nvSpPr>
          <p:spPr bwMode="auto">
            <a:xfrm flipH="1">
              <a:off x="2296" y="3123"/>
              <a:ext cx="135" cy="272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 sz="221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785462" name="Text Box 54"/>
          <p:cNvSpPr txBox="1">
            <a:spLocks noChangeArrowheads="1"/>
          </p:cNvSpPr>
          <p:nvPr/>
        </p:nvSpPr>
        <p:spPr bwMode="auto">
          <a:xfrm>
            <a:off x="4787412" y="1502020"/>
            <a:ext cx="1296865" cy="122879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7385" b="1">
                <a:solidFill>
                  <a:schemeClr val="tx1"/>
                </a:solidFill>
                <a:sym typeface="Wingdings" panose="05000000000000000000" pitchFamily="2" charset="2"/>
              </a:rPr>
              <a:t></a:t>
            </a:r>
          </a:p>
        </p:txBody>
      </p:sp>
      <p:pic>
        <p:nvPicPr>
          <p:cNvPr id="68660" name="Immagin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28" y="6446227"/>
            <a:ext cx="1266092" cy="4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7718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85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785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785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785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785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785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785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785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785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785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785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500"/>
                                        <p:tgtEl>
                                          <p:spTgt spid="785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785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785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785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785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785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785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785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785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785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785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785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0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785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785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6" dur="500"/>
                                        <p:tgtEl>
                                          <p:spTgt spid="785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785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 0.0 C 0.0118 -0.06064 0.02361 -0.12129 0.04791 -0.15 C 0.07222 -0.1787 0.11805 -0.17638 0.14583 -0.17222 C 0.17361 -0.16805 0.19757 -0.14675 0.21458 -0.125 C 0.23159 -0.10324 0.23975 -0.07245 0.24791 -0.04166 " pathEditMode="relative" ptsTypes="aaaaA">
                                      <p:cBhvr>
                                        <p:cTn id="124" dur="2000" fill="hold"/>
                                        <p:tgtEl>
                                          <p:spTgt spid="785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5462" grpId="0" animBg="1"/>
      <p:bldP spid="785462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6" descr="8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453554" y="2980592"/>
            <a:ext cx="2690446" cy="2022231"/>
          </a:xfrm>
        </p:spPr>
      </p:pic>
      <p:pic>
        <p:nvPicPr>
          <p:cNvPr id="70659" name="Picture 57" descr="presa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3727939"/>
            <a:ext cx="791308" cy="527538"/>
          </a:xfrm>
        </p:spPr>
      </p:pic>
      <p:sp>
        <p:nvSpPr>
          <p:cNvPr id="70660" name="Rectangle 2"/>
          <p:cNvSpPr>
            <a:spLocks noChangeArrowheads="1"/>
          </p:cNvSpPr>
          <p:nvPr/>
        </p:nvSpPr>
        <p:spPr bwMode="auto">
          <a:xfrm>
            <a:off x="0" y="238858"/>
            <a:ext cx="4775666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662" b="1">
                <a:solidFill>
                  <a:srgbClr val="0000CC"/>
                </a:solidFill>
              </a:rPr>
              <a:t>PROTEZIONE CONTRO CONTATTI</a:t>
            </a:r>
            <a:r>
              <a:rPr lang="it-IT" sz="1662" b="1">
                <a:solidFill>
                  <a:srgbClr val="FFFF00"/>
                </a:solidFill>
              </a:rPr>
              <a:t> </a:t>
            </a:r>
            <a:r>
              <a:rPr lang="it-IT" sz="1662" b="1">
                <a:solidFill>
                  <a:srgbClr val="0000CC"/>
                </a:solidFill>
              </a:rPr>
              <a:t>INDIRETTI</a:t>
            </a:r>
          </a:p>
        </p:txBody>
      </p:sp>
      <p:sp>
        <p:nvSpPr>
          <p:cNvPr id="70661" name="Text Box 3"/>
          <p:cNvSpPr txBox="1">
            <a:spLocks noChangeArrowheads="1"/>
          </p:cNvSpPr>
          <p:nvPr/>
        </p:nvSpPr>
        <p:spPr bwMode="auto">
          <a:xfrm>
            <a:off x="1547447" y="770793"/>
            <a:ext cx="4393223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sz="2954" b="1">
                <a:solidFill>
                  <a:srgbClr val="0000CC"/>
                </a:solidFill>
              </a:rPr>
              <a:t>IMPIANTO DI TERRA</a:t>
            </a:r>
          </a:p>
        </p:txBody>
      </p:sp>
      <p:sp>
        <p:nvSpPr>
          <p:cNvPr id="786436" name="Line 4"/>
          <p:cNvSpPr>
            <a:spLocks noChangeShapeType="1"/>
          </p:cNvSpPr>
          <p:nvPr/>
        </p:nvSpPr>
        <p:spPr bwMode="auto">
          <a:xfrm>
            <a:off x="1332036" y="1900604"/>
            <a:ext cx="2447192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37" name="Line 5"/>
          <p:cNvSpPr>
            <a:spLocks noChangeShapeType="1"/>
          </p:cNvSpPr>
          <p:nvPr/>
        </p:nvSpPr>
        <p:spPr bwMode="auto">
          <a:xfrm>
            <a:off x="1332036" y="2099897"/>
            <a:ext cx="2447192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38" name="Line 6"/>
          <p:cNvSpPr>
            <a:spLocks noChangeShapeType="1"/>
          </p:cNvSpPr>
          <p:nvPr/>
        </p:nvSpPr>
        <p:spPr bwMode="auto">
          <a:xfrm>
            <a:off x="1332036" y="2299189"/>
            <a:ext cx="2447192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39" name="Line 7"/>
          <p:cNvSpPr>
            <a:spLocks noChangeShapeType="1"/>
          </p:cNvSpPr>
          <p:nvPr/>
        </p:nvSpPr>
        <p:spPr bwMode="auto">
          <a:xfrm>
            <a:off x="1332035" y="2564423"/>
            <a:ext cx="2376854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40" name="Rectangle 8" descr="Piastrelle bicolori"/>
          <p:cNvSpPr>
            <a:spLocks noChangeArrowheads="1"/>
          </p:cNvSpPr>
          <p:nvPr/>
        </p:nvSpPr>
        <p:spPr bwMode="auto">
          <a:xfrm>
            <a:off x="397120" y="1833196"/>
            <a:ext cx="914400" cy="84406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41" name="Line 9"/>
          <p:cNvSpPr>
            <a:spLocks noChangeShapeType="1"/>
          </p:cNvSpPr>
          <p:nvPr/>
        </p:nvSpPr>
        <p:spPr bwMode="auto">
          <a:xfrm flipV="1">
            <a:off x="2436935" y="2297723"/>
            <a:ext cx="0" cy="1529862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42" name="Line 10"/>
          <p:cNvSpPr>
            <a:spLocks noChangeShapeType="1"/>
          </p:cNvSpPr>
          <p:nvPr/>
        </p:nvSpPr>
        <p:spPr bwMode="auto">
          <a:xfrm>
            <a:off x="2773974" y="2609851"/>
            <a:ext cx="0" cy="106240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43" name="Oval 11"/>
          <p:cNvSpPr>
            <a:spLocks noChangeArrowheads="1"/>
          </p:cNvSpPr>
          <p:nvPr/>
        </p:nvSpPr>
        <p:spPr bwMode="auto">
          <a:xfrm>
            <a:off x="2700705" y="2498481"/>
            <a:ext cx="142142" cy="1333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44" name="Oval 12"/>
          <p:cNvSpPr>
            <a:spLocks noChangeArrowheads="1"/>
          </p:cNvSpPr>
          <p:nvPr/>
        </p:nvSpPr>
        <p:spPr bwMode="auto">
          <a:xfrm>
            <a:off x="2365131" y="2231781"/>
            <a:ext cx="143608" cy="1333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70671" name="Picture 13" descr="icit03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2981" y="2831123"/>
            <a:ext cx="2231780" cy="161778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6446" name="Line 14"/>
          <p:cNvSpPr>
            <a:spLocks noChangeShapeType="1"/>
          </p:cNvSpPr>
          <p:nvPr/>
        </p:nvSpPr>
        <p:spPr bwMode="auto">
          <a:xfrm>
            <a:off x="2773974" y="3657600"/>
            <a:ext cx="1726223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47" name="Line 15"/>
          <p:cNvSpPr>
            <a:spLocks noChangeShapeType="1"/>
          </p:cNvSpPr>
          <p:nvPr/>
        </p:nvSpPr>
        <p:spPr bwMode="auto">
          <a:xfrm>
            <a:off x="2413489" y="3827585"/>
            <a:ext cx="2086708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48" name="Rectangle 16"/>
          <p:cNvSpPr>
            <a:spLocks noChangeArrowheads="1"/>
          </p:cNvSpPr>
          <p:nvPr/>
        </p:nvSpPr>
        <p:spPr bwMode="auto">
          <a:xfrm>
            <a:off x="4211516" y="2831123"/>
            <a:ext cx="2231781" cy="1594338"/>
          </a:xfrm>
          <a:prstGeom prst="rect">
            <a:avLst/>
          </a:prstGeom>
          <a:solidFill>
            <a:srgbClr val="FF00FF">
              <a:alpha val="14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49" name="Line 17"/>
          <p:cNvSpPr>
            <a:spLocks noChangeShapeType="1"/>
          </p:cNvSpPr>
          <p:nvPr/>
        </p:nvSpPr>
        <p:spPr bwMode="auto">
          <a:xfrm>
            <a:off x="829408" y="2631831"/>
            <a:ext cx="0" cy="2458915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50" name="Line 18"/>
          <p:cNvSpPr>
            <a:spLocks noChangeShapeType="1"/>
          </p:cNvSpPr>
          <p:nvPr/>
        </p:nvSpPr>
        <p:spPr bwMode="auto">
          <a:xfrm>
            <a:off x="571501" y="5090746"/>
            <a:ext cx="50262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51" name="Line 19"/>
          <p:cNvSpPr>
            <a:spLocks noChangeShapeType="1"/>
          </p:cNvSpPr>
          <p:nvPr/>
        </p:nvSpPr>
        <p:spPr bwMode="auto">
          <a:xfrm>
            <a:off x="684336" y="5165481"/>
            <a:ext cx="28868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52" name="Line 20"/>
          <p:cNvSpPr>
            <a:spLocks noChangeShapeType="1"/>
          </p:cNvSpPr>
          <p:nvPr/>
        </p:nvSpPr>
        <p:spPr bwMode="auto">
          <a:xfrm>
            <a:off x="756139" y="5253404"/>
            <a:ext cx="14360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53" name="Line 21"/>
          <p:cNvSpPr>
            <a:spLocks noChangeShapeType="1"/>
          </p:cNvSpPr>
          <p:nvPr/>
        </p:nvSpPr>
        <p:spPr bwMode="auto">
          <a:xfrm>
            <a:off x="3779227" y="1701313"/>
            <a:ext cx="0" cy="1062403"/>
          </a:xfrm>
          <a:prstGeom prst="line">
            <a:avLst/>
          </a:prstGeom>
          <a:noFill/>
          <a:ln w="57150" cap="rnd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70680" name="Object 22"/>
          <p:cNvGraphicFramePr>
            <a:graphicFrameLocks noChangeAspect="1"/>
          </p:cNvGraphicFramePr>
          <p:nvPr/>
        </p:nvGraphicFramePr>
        <p:xfrm>
          <a:off x="6176596" y="1434612"/>
          <a:ext cx="2227385" cy="3475892"/>
        </p:xfrm>
        <a:graphic>
          <a:graphicData uri="http://schemas.openxmlformats.org/presentationml/2006/ole">
            <p:oleObj spid="_x0000_s30731" name="Image" r:id="rId7" imgW="4825397" imgH="7530159" progId="">
              <p:embed/>
            </p:oleObj>
          </a:graphicData>
        </a:graphic>
      </p:graphicFrame>
      <p:sp>
        <p:nvSpPr>
          <p:cNvPr id="786455" name="Line 23"/>
          <p:cNvSpPr>
            <a:spLocks noChangeShapeType="1"/>
          </p:cNvSpPr>
          <p:nvPr/>
        </p:nvSpPr>
        <p:spPr bwMode="auto">
          <a:xfrm>
            <a:off x="2435469" y="2697773"/>
            <a:ext cx="0" cy="398585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56" name="Line 24"/>
          <p:cNvSpPr>
            <a:spLocks noChangeShapeType="1"/>
          </p:cNvSpPr>
          <p:nvPr/>
        </p:nvSpPr>
        <p:spPr bwMode="auto">
          <a:xfrm>
            <a:off x="2435469" y="3229708"/>
            <a:ext cx="0" cy="398585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57" name="Line 25"/>
          <p:cNvSpPr>
            <a:spLocks noChangeShapeType="1"/>
          </p:cNvSpPr>
          <p:nvPr/>
        </p:nvSpPr>
        <p:spPr bwMode="auto">
          <a:xfrm>
            <a:off x="2555631" y="3821723"/>
            <a:ext cx="504092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58" name="Line 26"/>
          <p:cNvSpPr>
            <a:spLocks noChangeShapeType="1"/>
          </p:cNvSpPr>
          <p:nvPr/>
        </p:nvSpPr>
        <p:spPr bwMode="auto">
          <a:xfrm>
            <a:off x="3203331" y="3836377"/>
            <a:ext cx="504092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59" name="Line 27"/>
          <p:cNvSpPr>
            <a:spLocks noChangeShapeType="1"/>
          </p:cNvSpPr>
          <p:nvPr/>
        </p:nvSpPr>
        <p:spPr bwMode="auto">
          <a:xfrm>
            <a:off x="3851031" y="3836377"/>
            <a:ext cx="504092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60" name="Line 28"/>
          <p:cNvSpPr>
            <a:spLocks noChangeShapeType="1"/>
          </p:cNvSpPr>
          <p:nvPr/>
        </p:nvSpPr>
        <p:spPr bwMode="auto">
          <a:xfrm>
            <a:off x="4717074" y="3725008"/>
            <a:ext cx="502626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61" name="Line 29"/>
          <p:cNvSpPr>
            <a:spLocks noChangeShapeType="1"/>
          </p:cNvSpPr>
          <p:nvPr/>
        </p:nvSpPr>
        <p:spPr bwMode="auto">
          <a:xfrm flipH="1">
            <a:off x="4643804" y="3931627"/>
            <a:ext cx="504092" cy="13335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62" name="Line 30"/>
          <p:cNvSpPr>
            <a:spLocks noChangeShapeType="1"/>
          </p:cNvSpPr>
          <p:nvPr/>
        </p:nvSpPr>
        <p:spPr bwMode="auto">
          <a:xfrm>
            <a:off x="4426928" y="4234962"/>
            <a:ext cx="504092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63" name="Line 31"/>
          <p:cNvSpPr>
            <a:spLocks noChangeShapeType="1"/>
          </p:cNvSpPr>
          <p:nvPr/>
        </p:nvSpPr>
        <p:spPr bwMode="auto">
          <a:xfrm>
            <a:off x="5077558" y="4234962"/>
            <a:ext cx="502626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64" name="Line 32"/>
          <p:cNvSpPr>
            <a:spLocks noChangeShapeType="1"/>
          </p:cNvSpPr>
          <p:nvPr/>
        </p:nvSpPr>
        <p:spPr bwMode="auto">
          <a:xfrm flipV="1">
            <a:off x="5725258" y="3628292"/>
            <a:ext cx="0" cy="398585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65" name="Rectangle 33" descr="Diagonali larghe verso l'alto"/>
          <p:cNvSpPr>
            <a:spLocks noChangeArrowheads="1"/>
          </p:cNvSpPr>
          <p:nvPr/>
        </p:nvSpPr>
        <p:spPr bwMode="auto">
          <a:xfrm>
            <a:off x="6803782" y="4891454"/>
            <a:ext cx="2089638" cy="464527"/>
          </a:xfrm>
          <a:prstGeom prst="rect">
            <a:avLst/>
          </a:prstGeom>
          <a:pattFill prst="wdUpDiag">
            <a:fgClr>
              <a:schemeClr val="bg1"/>
            </a:fgClr>
            <a:bgClr>
              <a:srgbClr val="FFCC00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66" name="Line 34"/>
          <p:cNvSpPr>
            <a:spLocks noChangeShapeType="1"/>
          </p:cNvSpPr>
          <p:nvPr/>
        </p:nvSpPr>
        <p:spPr bwMode="auto">
          <a:xfrm flipH="1">
            <a:off x="3348405" y="5556739"/>
            <a:ext cx="430823" cy="131885"/>
          </a:xfrm>
          <a:prstGeom prst="line">
            <a:avLst/>
          </a:prstGeom>
          <a:noFill/>
          <a:ln w="41275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67" name="Line 35"/>
          <p:cNvSpPr>
            <a:spLocks noChangeShapeType="1"/>
          </p:cNvSpPr>
          <p:nvPr/>
        </p:nvSpPr>
        <p:spPr bwMode="auto">
          <a:xfrm flipH="1" flipV="1">
            <a:off x="2124808" y="5622682"/>
            <a:ext cx="934915" cy="65942"/>
          </a:xfrm>
          <a:prstGeom prst="line">
            <a:avLst/>
          </a:prstGeom>
          <a:noFill/>
          <a:ln w="41275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68" name="Line 36"/>
          <p:cNvSpPr>
            <a:spLocks noChangeShapeType="1"/>
          </p:cNvSpPr>
          <p:nvPr/>
        </p:nvSpPr>
        <p:spPr bwMode="auto">
          <a:xfrm flipH="1" flipV="1">
            <a:off x="1043354" y="5224097"/>
            <a:ext cx="864577" cy="332642"/>
          </a:xfrm>
          <a:prstGeom prst="line">
            <a:avLst/>
          </a:prstGeom>
          <a:noFill/>
          <a:ln w="41275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70695" name="Group 37"/>
          <p:cNvGrpSpPr>
            <a:grpSpLocks/>
          </p:cNvGrpSpPr>
          <p:nvPr/>
        </p:nvGrpSpPr>
        <p:grpSpPr bwMode="auto">
          <a:xfrm rot="-8686589">
            <a:off x="5660782" y="3071446"/>
            <a:ext cx="360485" cy="398585"/>
            <a:chOff x="2245" y="2886"/>
            <a:chExt cx="181" cy="499"/>
          </a:xfrm>
        </p:grpSpPr>
        <p:sp>
          <p:nvSpPr>
            <p:cNvPr id="786470" name="Line 38"/>
            <p:cNvSpPr>
              <a:spLocks noChangeShapeType="1"/>
            </p:cNvSpPr>
            <p:nvPr/>
          </p:nvSpPr>
          <p:spPr bwMode="auto">
            <a:xfrm flipH="1">
              <a:off x="2254" y="2889"/>
              <a:ext cx="135" cy="316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 sz="221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86471" name="Line 39"/>
            <p:cNvSpPr>
              <a:spLocks noChangeShapeType="1"/>
            </p:cNvSpPr>
            <p:nvPr/>
          </p:nvSpPr>
          <p:spPr bwMode="auto">
            <a:xfrm flipV="1">
              <a:off x="2247" y="3117"/>
              <a:ext cx="181" cy="92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 sz="221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86472" name="Line 40"/>
            <p:cNvSpPr>
              <a:spLocks noChangeShapeType="1"/>
            </p:cNvSpPr>
            <p:nvPr/>
          </p:nvSpPr>
          <p:spPr bwMode="auto">
            <a:xfrm flipH="1">
              <a:off x="2296" y="3123"/>
              <a:ext cx="135" cy="272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 sz="221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786473" name="Rectangle 41" descr="Diagonali larghe verso l'alto"/>
          <p:cNvSpPr>
            <a:spLocks noChangeArrowheads="1"/>
          </p:cNvSpPr>
          <p:nvPr/>
        </p:nvSpPr>
        <p:spPr bwMode="auto">
          <a:xfrm>
            <a:off x="2555631" y="3708889"/>
            <a:ext cx="1727689" cy="65942"/>
          </a:xfrm>
          <a:prstGeom prst="rect">
            <a:avLst/>
          </a:prstGeom>
          <a:pattFill prst="wdUpDiag">
            <a:fgClr>
              <a:srgbClr val="008000"/>
            </a:fgClr>
            <a:bgClr>
              <a:srgbClr val="FFFF00"/>
            </a:bgClr>
          </a:patt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74" name="Rectangle 42" descr="Diagonali larghe verso l'alto"/>
          <p:cNvSpPr>
            <a:spLocks noChangeArrowheads="1"/>
          </p:cNvSpPr>
          <p:nvPr/>
        </p:nvSpPr>
        <p:spPr bwMode="auto">
          <a:xfrm rot="16200000">
            <a:off x="2000250" y="4264269"/>
            <a:ext cx="1182565" cy="71804"/>
          </a:xfrm>
          <a:prstGeom prst="rect">
            <a:avLst/>
          </a:prstGeom>
          <a:pattFill prst="wdUpDiag">
            <a:fgClr>
              <a:srgbClr val="008000"/>
            </a:fgClr>
            <a:bgClr>
              <a:srgbClr val="FFFF00"/>
            </a:bgClr>
          </a:patt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75" name="Rectangle 43" descr="Diagonali larghe verso l'alto"/>
          <p:cNvSpPr>
            <a:spLocks noChangeArrowheads="1"/>
          </p:cNvSpPr>
          <p:nvPr/>
        </p:nvSpPr>
        <p:spPr bwMode="auto">
          <a:xfrm>
            <a:off x="3492012" y="5290039"/>
            <a:ext cx="792773" cy="266700"/>
          </a:xfrm>
          <a:prstGeom prst="rect">
            <a:avLst/>
          </a:prstGeom>
          <a:pattFill prst="wdUpDiag">
            <a:fgClr>
              <a:schemeClr val="bg1"/>
            </a:fgClr>
            <a:bgClr>
              <a:srgbClr val="FFCC00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76" name="Rectangle 44"/>
          <p:cNvSpPr>
            <a:spLocks noChangeArrowheads="1"/>
          </p:cNvSpPr>
          <p:nvPr/>
        </p:nvSpPr>
        <p:spPr bwMode="auto">
          <a:xfrm rot="16200000">
            <a:off x="3489081" y="5054112"/>
            <a:ext cx="797169" cy="73269"/>
          </a:xfrm>
          <a:prstGeom prst="rect">
            <a:avLst/>
          </a:prstGeom>
          <a:solidFill>
            <a:srgbClr val="CC6600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77" name="Rectangle 45" descr="Diagonali larghe verso l'alto"/>
          <p:cNvSpPr>
            <a:spLocks noChangeArrowheads="1"/>
          </p:cNvSpPr>
          <p:nvPr/>
        </p:nvSpPr>
        <p:spPr bwMode="auto">
          <a:xfrm rot="10800000">
            <a:off x="2627436" y="4825512"/>
            <a:ext cx="1280746" cy="65942"/>
          </a:xfrm>
          <a:prstGeom prst="rect">
            <a:avLst/>
          </a:prstGeom>
          <a:pattFill prst="wdUpDiag">
            <a:fgClr>
              <a:srgbClr val="008000"/>
            </a:fgClr>
            <a:bgClr>
              <a:srgbClr val="FFFF00"/>
            </a:bgClr>
          </a:patt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78" name="Line 46"/>
          <p:cNvSpPr>
            <a:spLocks noChangeShapeType="1"/>
          </p:cNvSpPr>
          <p:nvPr/>
        </p:nvSpPr>
        <p:spPr bwMode="auto">
          <a:xfrm>
            <a:off x="5715000" y="3562350"/>
            <a:ext cx="0" cy="39858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79" name="Line 47"/>
          <p:cNvSpPr>
            <a:spLocks noChangeShapeType="1"/>
          </p:cNvSpPr>
          <p:nvPr/>
        </p:nvSpPr>
        <p:spPr bwMode="auto">
          <a:xfrm flipH="1">
            <a:off x="4787412" y="4226169"/>
            <a:ext cx="577362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80" name="Line 48"/>
          <p:cNvSpPr>
            <a:spLocks noChangeShapeType="1"/>
          </p:cNvSpPr>
          <p:nvPr/>
        </p:nvSpPr>
        <p:spPr bwMode="auto">
          <a:xfrm flipH="1">
            <a:off x="4717074" y="3732335"/>
            <a:ext cx="36048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81" name="Line 49"/>
          <p:cNvSpPr>
            <a:spLocks noChangeShapeType="1"/>
          </p:cNvSpPr>
          <p:nvPr/>
        </p:nvSpPr>
        <p:spPr bwMode="auto">
          <a:xfrm flipV="1">
            <a:off x="4717074" y="3894993"/>
            <a:ext cx="502626" cy="13188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82" name="Line 50"/>
          <p:cNvSpPr>
            <a:spLocks noChangeShapeType="1"/>
          </p:cNvSpPr>
          <p:nvPr/>
        </p:nvSpPr>
        <p:spPr bwMode="auto">
          <a:xfrm flipH="1" flipV="1">
            <a:off x="4426928" y="4226169"/>
            <a:ext cx="505557" cy="146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83" name="Line 51"/>
          <p:cNvSpPr>
            <a:spLocks noChangeShapeType="1"/>
          </p:cNvSpPr>
          <p:nvPr/>
        </p:nvSpPr>
        <p:spPr bwMode="auto">
          <a:xfrm>
            <a:off x="2772508" y="4854820"/>
            <a:ext cx="6477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84" name="Line 52"/>
          <p:cNvSpPr>
            <a:spLocks noChangeShapeType="1"/>
          </p:cNvSpPr>
          <p:nvPr/>
        </p:nvSpPr>
        <p:spPr bwMode="auto">
          <a:xfrm>
            <a:off x="2587869" y="4160227"/>
            <a:ext cx="0" cy="39858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85" name="Line 53"/>
          <p:cNvSpPr>
            <a:spLocks noChangeShapeType="1"/>
          </p:cNvSpPr>
          <p:nvPr/>
        </p:nvSpPr>
        <p:spPr bwMode="auto">
          <a:xfrm flipH="1">
            <a:off x="2627435" y="3746989"/>
            <a:ext cx="71950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86" name="Line 54"/>
          <p:cNvSpPr>
            <a:spLocks noChangeShapeType="1"/>
          </p:cNvSpPr>
          <p:nvPr/>
        </p:nvSpPr>
        <p:spPr bwMode="auto">
          <a:xfrm flipH="1">
            <a:off x="3708889" y="3761643"/>
            <a:ext cx="36048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86487" name="Line 55"/>
          <p:cNvSpPr>
            <a:spLocks noChangeShapeType="1"/>
          </p:cNvSpPr>
          <p:nvPr/>
        </p:nvSpPr>
        <p:spPr bwMode="auto">
          <a:xfrm>
            <a:off x="3883269" y="4957396"/>
            <a:ext cx="0" cy="39858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70711" name="Immagin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22986"/>
            <a:ext cx="1266092" cy="4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1735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86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86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86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786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86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86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786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786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786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786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86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786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786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olo 1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8572500" cy="92042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RISCHIO MECCANICO</a:t>
            </a:r>
            <a:br>
              <a:rPr lang="it-IT" sz="2800" dirty="0" smtClean="0"/>
            </a:br>
            <a:r>
              <a:rPr lang="it-IT" sz="2800" dirty="0" smtClean="0"/>
              <a:t>Obblighi del datore di lavoro</a:t>
            </a:r>
          </a:p>
        </p:txBody>
      </p:sp>
      <p:sp>
        <p:nvSpPr>
          <p:cNvPr id="79876" name="Segnaposto testo 1"/>
          <p:cNvSpPr txBox="1">
            <a:spLocks/>
          </p:cNvSpPr>
          <p:nvPr/>
        </p:nvSpPr>
        <p:spPr bwMode="auto">
          <a:xfrm>
            <a:off x="539750" y="1500188"/>
            <a:ext cx="7954963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latin typeface="Arial" panose="020B0604020202020204" pitchFamily="34" charset="0"/>
              </a:rPr>
              <a:t>4) prende le misure necessarie </a:t>
            </a:r>
            <a:r>
              <a:rPr lang="it-IT" sz="1800" b="1" dirty="0" err="1">
                <a:latin typeface="Arial" panose="020B0604020202020204" pitchFamily="34" charset="0"/>
              </a:rPr>
              <a:t>affinche'</a:t>
            </a:r>
            <a:r>
              <a:rPr lang="it-IT" sz="1800" b="1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latin typeface="Arial" panose="020B0604020202020204" pitchFamily="34" charset="0"/>
              </a:rPr>
              <a:t>a)</a:t>
            </a:r>
            <a:r>
              <a:rPr lang="it-IT" sz="1800" dirty="0">
                <a:latin typeface="Arial" panose="020B0604020202020204" pitchFamily="34" charset="0"/>
              </a:rPr>
              <a:t> le attrezzature di lavoro siano: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it-IT" sz="1800" dirty="0">
                <a:latin typeface="Arial" panose="020B0604020202020204" pitchFamily="34" charset="0"/>
              </a:rPr>
              <a:t>installate ed utilizzate in </a:t>
            </a:r>
            <a:r>
              <a:rPr lang="it-IT" sz="1800" dirty="0" err="1">
                <a:latin typeface="Arial" panose="020B0604020202020204" pitchFamily="34" charset="0"/>
              </a:rPr>
              <a:t>conformita'</a:t>
            </a:r>
            <a:r>
              <a:rPr lang="it-IT" sz="1800" dirty="0">
                <a:latin typeface="Arial" panose="020B0604020202020204" pitchFamily="34" charset="0"/>
              </a:rPr>
              <a:t> alle istruzioni d'uso;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it-IT" sz="1800" dirty="0">
                <a:latin typeface="Arial" panose="020B0604020202020204" pitchFamily="34" charset="0"/>
              </a:rPr>
              <a:t>oggetto di idonea manutenzione  corredate, ove necessario, da apposite istruzioni d'uso e libretto di manutenzione;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it-IT" sz="1800" dirty="0">
                <a:latin typeface="Arial" panose="020B0604020202020204" pitchFamily="34" charset="0"/>
              </a:rPr>
              <a:t> assoggettate alle misure di aggiornamento dei requisiti minimi di sicurezza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latin typeface="Arial" panose="020B0604020202020204" pitchFamily="34" charset="0"/>
              </a:rPr>
              <a:t>b)</a:t>
            </a:r>
            <a:r>
              <a:rPr lang="it-IT" sz="1800" dirty="0">
                <a:latin typeface="Arial" panose="020B0604020202020204" pitchFamily="34" charset="0"/>
              </a:rPr>
              <a:t> siano curati la tenuta e l'aggiornamento del registro di controllo delle attrezzature di lavoro per cui lo stesso e' previsto.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5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126978" name="Picture 2" descr="RISCHIO MACCHINE E IMPIANTI IN AZIEN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88639"/>
            <a:ext cx="2478782" cy="23602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0844799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685800"/>
            <a:ext cx="7010400" cy="1195754"/>
          </a:xfrm>
        </p:spPr>
        <p:txBody>
          <a:bodyPr>
            <a:normAutofit fontScale="90000"/>
          </a:bodyPr>
          <a:lstStyle/>
          <a:p>
            <a:r>
              <a:rPr lang="it-IT" smtClean="0"/>
              <a:t>INTERRUTTORI DI PROTEZIONE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092569"/>
            <a:ext cx="5329604" cy="4127989"/>
          </a:xfrm>
        </p:spPr>
        <p:txBody>
          <a:bodyPr>
            <a:normAutofit lnSpcReduction="10000"/>
          </a:bodyPr>
          <a:lstStyle/>
          <a:p>
            <a:r>
              <a:rPr lang="it-IT" smtClean="0"/>
              <a:t>INTERRUTTORE MAGNETICO</a:t>
            </a:r>
          </a:p>
          <a:p>
            <a:r>
              <a:rPr lang="it-IT" smtClean="0"/>
              <a:t>INTERRUTTORE TERMICO</a:t>
            </a:r>
          </a:p>
          <a:p>
            <a:r>
              <a:rPr lang="it-IT" smtClean="0"/>
              <a:t>INTERRUTTORE DIFFERENZIALE</a:t>
            </a:r>
          </a:p>
          <a:p>
            <a:endParaRPr lang="it-IT" smtClean="0"/>
          </a:p>
          <a:p>
            <a:r>
              <a:rPr lang="it-IT" smtClean="0"/>
              <a:t>MAGNETO –TERMICO</a:t>
            </a:r>
          </a:p>
          <a:p>
            <a:r>
              <a:rPr lang="it-IT" smtClean="0"/>
              <a:t>MAGNETO-TERMICO DIFFERENZIALE</a:t>
            </a:r>
          </a:p>
        </p:txBody>
      </p:sp>
      <p:pic>
        <p:nvPicPr>
          <p:cNvPr id="72708" name="Picture 4" descr="magnter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524751" y="1762858"/>
            <a:ext cx="571500" cy="1283677"/>
          </a:xfrm>
        </p:spPr>
      </p:pic>
      <p:pic>
        <p:nvPicPr>
          <p:cNvPr id="72709" name="Picture 5" descr="diffe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350370" y="4396154"/>
            <a:ext cx="1397977" cy="879231"/>
          </a:xfrm>
        </p:spPr>
      </p:pic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0" y="238858"/>
            <a:ext cx="4775666" cy="34810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662" b="1">
                <a:solidFill>
                  <a:srgbClr val="FFFF00"/>
                </a:solidFill>
              </a:rPr>
              <a:t>PROTEZIONE CONTRO CONTATTI INDIRETTI</a:t>
            </a:r>
          </a:p>
        </p:txBody>
      </p:sp>
      <p:sp>
        <p:nvSpPr>
          <p:cNvPr id="787464" name="Text Box 8"/>
          <p:cNvSpPr txBox="1">
            <a:spLocks noChangeArrowheads="1"/>
          </p:cNvSpPr>
          <p:nvPr/>
        </p:nvSpPr>
        <p:spPr bwMode="auto">
          <a:xfrm>
            <a:off x="3348405" y="3229708"/>
            <a:ext cx="4895850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it-IT" sz="2585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itchFamily="34" charset="-128"/>
              </a:rPr>
              <a:t>Funzionamento regolare</a:t>
            </a:r>
          </a:p>
        </p:txBody>
      </p:sp>
      <p:sp>
        <p:nvSpPr>
          <p:cNvPr id="787465" name="Text Box 9"/>
          <p:cNvSpPr txBox="1">
            <a:spLocks noChangeArrowheads="1"/>
          </p:cNvSpPr>
          <p:nvPr/>
        </p:nvSpPr>
        <p:spPr bwMode="auto">
          <a:xfrm>
            <a:off x="4787412" y="4293577"/>
            <a:ext cx="2737338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it-IT" sz="2585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itchFamily="34" charset="-128"/>
              </a:rPr>
              <a:t>Corto circuito</a:t>
            </a:r>
          </a:p>
        </p:txBody>
      </p:sp>
      <p:sp>
        <p:nvSpPr>
          <p:cNvPr id="787466" name="Text Box 10"/>
          <p:cNvSpPr txBox="1">
            <a:spLocks noChangeArrowheads="1"/>
          </p:cNvSpPr>
          <p:nvPr/>
        </p:nvSpPr>
        <p:spPr bwMode="auto">
          <a:xfrm>
            <a:off x="6156082" y="5489331"/>
            <a:ext cx="2592265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it-IT" sz="2585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itchFamily="34" charset="-128"/>
              </a:rPr>
              <a:t>Sovraccarico</a:t>
            </a:r>
          </a:p>
        </p:txBody>
      </p:sp>
      <p:pic>
        <p:nvPicPr>
          <p:cNvPr id="72714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04" y="6141428"/>
            <a:ext cx="1266092" cy="4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0473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874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874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874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874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874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874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7874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7874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7874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7464" grpId="0"/>
      <p:bldP spid="787465" grpId="0"/>
      <p:bldP spid="78746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4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776904" y="1036027"/>
          <a:ext cx="4044462" cy="2571750"/>
        </p:xfrm>
        <a:graphic>
          <a:graphicData uri="http://schemas.openxmlformats.org/presentationml/2006/ole">
            <p:oleObj spid="_x0000_s31755" name="Image" r:id="rId4" imgW="9104762" imgH="5790476" progId="">
              <p:embed/>
            </p:oleObj>
          </a:graphicData>
        </a:graphic>
      </p:graphicFrame>
      <p:sp>
        <p:nvSpPr>
          <p:cNvPr id="2" name="Freccia a destra con strisce 1"/>
          <p:cNvSpPr/>
          <p:nvPr/>
        </p:nvSpPr>
        <p:spPr bwMode="auto">
          <a:xfrm rot="16200000">
            <a:off x="5320080" y="4439384"/>
            <a:ext cx="2165838" cy="1337896"/>
          </a:xfrm>
          <a:prstGeom prst="stripedRightArrow">
            <a:avLst/>
          </a:prstGeom>
          <a:solidFill>
            <a:schemeClr val="bg1">
              <a:lumMod val="60000"/>
              <a:lumOff val="40000"/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 sz="221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74756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85" y="6446227"/>
            <a:ext cx="1266092" cy="4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1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AutoShape 2" descr="10 modi migliori di dire grazie in un'email in inglese | EF English Li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7156" name="AutoShape 4" descr="10 modi migliori di dire grazie in un'email in inglese | EF English Li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77158" name="Picture 6" descr="10 modi migliori di dire grazie in un&amp;#39;email in inglese | EF English Li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6451178" cy="6451179"/>
          </a:xfrm>
          <a:prstGeom prst="rect">
            <a:avLst/>
          </a:prstGeom>
          <a:noFill/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8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674" y="6165304"/>
            <a:ext cx="1442326" cy="692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olo 1"/>
          <p:cNvSpPr>
            <a:spLocks noGrp="1"/>
          </p:cNvSpPr>
          <p:nvPr>
            <p:ph type="title" idx="4294967295"/>
          </p:nvPr>
        </p:nvSpPr>
        <p:spPr>
          <a:xfrm>
            <a:off x="0" y="188640"/>
            <a:ext cx="8572500" cy="848419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RISCHIO MECCANICO</a:t>
            </a:r>
            <a:br>
              <a:rPr lang="it-IT" sz="2800" dirty="0" smtClean="0"/>
            </a:br>
            <a:r>
              <a:rPr lang="it-IT" sz="2800" dirty="0" smtClean="0"/>
              <a:t>Obblighi del datore di lavoro</a:t>
            </a:r>
          </a:p>
        </p:txBody>
      </p:sp>
      <p:sp>
        <p:nvSpPr>
          <p:cNvPr id="8192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E5F7A719-D149-4261-9439-0D6FB191A775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6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81924" name="Segnaposto testo 1"/>
          <p:cNvSpPr txBox="1">
            <a:spLocks/>
          </p:cNvSpPr>
          <p:nvPr/>
        </p:nvSpPr>
        <p:spPr bwMode="auto">
          <a:xfrm>
            <a:off x="0" y="1628800"/>
            <a:ext cx="82804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latin typeface="Arial" panose="020B0604020202020204" pitchFamily="34" charset="0"/>
              </a:rPr>
              <a:t>5) Prende le misure necessarie </a:t>
            </a:r>
            <a:r>
              <a:rPr lang="it-IT" sz="1800" b="1" dirty="0" err="1">
                <a:latin typeface="Arial" panose="020B0604020202020204" pitchFamily="34" charset="0"/>
              </a:rPr>
              <a:t>affinche'</a:t>
            </a:r>
            <a:r>
              <a:rPr lang="it-IT" sz="1800" b="1" dirty="0">
                <a:latin typeface="Arial" panose="020B0604020202020204" pitchFamily="34" charset="0"/>
              </a:rPr>
              <a:t> il posto di lavoro e la posizione dei lavoratori durante l'uso delle attrezzature presentino requisiti di sicurezza e rispondano ai principi dell'ergonomia.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it-IT" sz="18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AutoNum type="arabicParenR" startAt="6"/>
            </a:pPr>
            <a:r>
              <a:rPr lang="it-IT" sz="1800" b="1" dirty="0">
                <a:latin typeface="Arial" panose="020B0604020202020204" pitchFamily="34" charset="0"/>
              </a:rPr>
              <a:t> Qualora le attrezzature richiedano conoscenze o </a:t>
            </a:r>
            <a:r>
              <a:rPr lang="it-IT" sz="1800" b="1" dirty="0" err="1">
                <a:latin typeface="Arial" panose="020B0604020202020204" pitchFamily="34" charset="0"/>
              </a:rPr>
              <a:t>responsabilita'</a:t>
            </a:r>
            <a:r>
              <a:rPr lang="it-IT" sz="1800" b="1" dirty="0">
                <a:latin typeface="Arial" panose="020B0604020202020204" pitchFamily="34" charset="0"/>
              </a:rPr>
              <a:t> particolari in relazione ai loro rischi specifici, prende le misure necessarie </a:t>
            </a:r>
            <a:r>
              <a:rPr lang="it-IT" sz="1800" b="1" dirty="0" err="1">
                <a:latin typeface="Arial" panose="020B0604020202020204" pitchFamily="34" charset="0"/>
              </a:rPr>
              <a:t>affinche'</a:t>
            </a:r>
            <a:r>
              <a:rPr lang="it-IT" sz="1800" b="1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arenR" startAt="6"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lphaLcParenR"/>
            </a:pPr>
            <a:r>
              <a:rPr lang="it-IT" sz="1800" dirty="0">
                <a:latin typeface="Arial" panose="020B0604020202020204" pitchFamily="34" charset="0"/>
              </a:rPr>
              <a:t> l'uso dell'attrezzatura di lavoro sia riservato ai lavoratori allo scopo incaricati che abbiano ricevuto una formazione adeguata e specifica;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lphaLcParenR"/>
            </a:pPr>
            <a:endParaRPr lang="it-IT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dirty="0">
                <a:latin typeface="Arial" panose="020B0604020202020204" pitchFamily="34" charset="0"/>
              </a:rPr>
              <a:t>b) in caso di riparazione, di trasformazione o manutenzione, i lavoratori interessati siano qualificati in maniera specifica per svolgere detti compiti.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dirty="0">
              <a:latin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6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124930" name="Picture 2" descr="AGRSPP2c: Mod2b Fonti di rischio specifici 3 ( 10 ore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0"/>
            <a:ext cx="3059832" cy="1719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4158319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olo 1"/>
          <p:cNvSpPr>
            <a:spLocks noGrp="1"/>
          </p:cNvSpPr>
          <p:nvPr>
            <p:ph type="title" idx="4294967295"/>
          </p:nvPr>
        </p:nvSpPr>
        <p:spPr>
          <a:xfrm>
            <a:off x="0" y="332656"/>
            <a:ext cx="8572500" cy="848419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RISCHIO MECCANICO</a:t>
            </a:r>
            <a:br>
              <a:rPr lang="it-IT" sz="2800" dirty="0" smtClean="0"/>
            </a:br>
            <a:r>
              <a:rPr lang="it-IT" sz="2800" dirty="0" smtClean="0"/>
              <a:t>Obblighi del datore di lavoro</a:t>
            </a:r>
          </a:p>
        </p:txBody>
      </p:sp>
      <p:sp>
        <p:nvSpPr>
          <p:cNvPr id="83971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73A60CFA-D9CF-4428-8340-1B8AD45160A7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7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83972" name="Segnaposto testo 1"/>
          <p:cNvSpPr txBox="1">
            <a:spLocks/>
          </p:cNvSpPr>
          <p:nvPr/>
        </p:nvSpPr>
        <p:spPr bwMode="auto">
          <a:xfrm>
            <a:off x="539750" y="1341438"/>
            <a:ext cx="860425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>
                <a:latin typeface="Arial" panose="020B0604020202020204" pitchFamily="34" charset="0"/>
              </a:rPr>
              <a:t>7) provvede affinche':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>
                <a:latin typeface="Arial" panose="020B0604020202020204" pitchFamily="34" charset="0"/>
              </a:rPr>
              <a:t>a)</a:t>
            </a:r>
            <a:r>
              <a:rPr lang="it-IT" sz="1800">
                <a:latin typeface="Arial" panose="020B0604020202020204" pitchFamily="34" charset="0"/>
              </a:rPr>
              <a:t> le attrezzature di lavoro, la cui sicurezza dipende dalle condizioni di installazione,  siano sottoposte a un controllo iniziale e ad un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controllo dopo ogni eventuale rimontaggio;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>
                <a:latin typeface="Arial" panose="020B0604020202020204" pitchFamily="34" charset="0"/>
              </a:rPr>
              <a:t>b)</a:t>
            </a:r>
            <a:r>
              <a:rPr lang="it-IT" sz="1800">
                <a:latin typeface="Arial" panose="020B0604020202020204" pitchFamily="34" charset="0"/>
              </a:rPr>
              <a:t> le attrezzature soggette deterioramenti suscettibili di dare origine a situazioni pericolose siano sottoposte: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it-IT" sz="1800">
                <a:latin typeface="Arial" panose="020B0604020202020204" pitchFamily="34" charset="0"/>
              </a:rPr>
              <a:t> a controlli periodici, secondo frequenze stabilite in base alle indicazioni fornite dai fabbricanti, o dalle norme di buona tecnica, o in assenza di queste ultime, desumibili dai codici di buona prassi;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it-IT" sz="1800">
                <a:latin typeface="Arial" panose="020B0604020202020204" pitchFamily="34" charset="0"/>
              </a:rPr>
              <a:t> a controlli straordinari, ogni volta che intervengano eventi eccezionali che possano avere conseguenze pregiudizievoli per la sicurezza delle attrezzature di lavoro, quali riparazioni, trasformazioni, incidenti, fenomeni naturali o periodi prolungati di inattivita';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>
                <a:latin typeface="Arial" panose="020B0604020202020204" pitchFamily="34" charset="0"/>
              </a:rPr>
              <a:t>c)</a:t>
            </a:r>
            <a:r>
              <a:rPr lang="it-IT" sz="1800">
                <a:latin typeface="Arial" panose="020B0604020202020204" pitchFamily="34" charset="0"/>
              </a:rPr>
              <a:t> i controlli siano effettuati da persona competente.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6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  <p:pic>
        <p:nvPicPr>
          <p:cNvPr id="122882" name="Picture 2" descr="Rischio meccanico per le attrezzature di lavoro - Francesco Torto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0"/>
            <a:ext cx="2123728" cy="2123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1145936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BDS7: Rischio meccanico (6 ore)"/>
          <p:cNvPicPr>
            <a:picLocks noChangeAspect="1" noChangeArrowheads="1"/>
          </p:cNvPicPr>
          <p:nvPr/>
        </p:nvPicPr>
        <p:blipFill>
          <a:blip r:embed="rId3" cstate="print">
            <a:lum bright="33000" contrast="67000"/>
          </a:blip>
          <a:srcRect/>
          <a:stretch>
            <a:fillRect/>
          </a:stretch>
        </p:blipFill>
        <p:spPr bwMode="auto">
          <a:xfrm>
            <a:off x="539552" y="1124744"/>
            <a:ext cx="7872809" cy="5025477"/>
          </a:xfrm>
          <a:prstGeom prst="rect">
            <a:avLst/>
          </a:prstGeom>
          <a:noFill/>
        </p:spPr>
      </p:pic>
      <p:sp>
        <p:nvSpPr>
          <p:cNvPr id="50178" name="Titolo 1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8572500" cy="77641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RISCHIO MECCANICO</a:t>
            </a:r>
            <a:br>
              <a:rPr lang="it-IT" sz="2800" dirty="0" smtClean="0"/>
            </a:br>
            <a:r>
              <a:rPr lang="it-IT" sz="2800" dirty="0" smtClean="0"/>
              <a:t>Obblighi del datore di lavoro</a:t>
            </a:r>
          </a:p>
        </p:txBody>
      </p:sp>
      <p:sp>
        <p:nvSpPr>
          <p:cNvPr id="86019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A2AE63DB-AB0C-4C47-9F71-944B282CF073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8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86020" name="Segnaposto testo 1"/>
          <p:cNvSpPr txBox="1">
            <a:spLocks/>
          </p:cNvSpPr>
          <p:nvPr/>
        </p:nvSpPr>
        <p:spPr bwMode="auto">
          <a:xfrm>
            <a:off x="468313" y="1557338"/>
            <a:ext cx="8207375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</a:rPr>
              <a:t>8) Provvede a che i risultati dei controlli precedenti siano riportati per iscritto e, almeno quelli relativi agli ultimi tre anni, siano conservati e tenuti a disposizione degli organi di vigilanza.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</a:rPr>
              <a:t>9) Qualora le attrezzature di lavoro sottoposte a controllo,  siano usate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</a:rPr>
              <a:t>al di fuori della sede dell'unita' produttiva provvede che siano accompagnate da un documento attestante l'esecuzione dell'ultimo controllo con esito positivo.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</a:rPr>
              <a:t>10) Oltre ai precedenti controlli , sottopone le attrezzature, riportate nelle successive tabelle,  a verifiche periodiche, con la frequenza indicata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6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1674" y="6205261"/>
            <a:ext cx="144232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4149545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olo 1"/>
          <p:cNvSpPr>
            <a:spLocks noGrp="1"/>
          </p:cNvSpPr>
          <p:nvPr>
            <p:ph type="title" idx="4294967295"/>
          </p:nvPr>
        </p:nvSpPr>
        <p:spPr>
          <a:xfrm>
            <a:off x="0" y="332656"/>
            <a:ext cx="8572500" cy="92042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RISCHIO MECCANICO</a:t>
            </a:r>
            <a:br>
              <a:rPr lang="it-IT" sz="2800" dirty="0" smtClean="0"/>
            </a:br>
            <a:r>
              <a:rPr lang="it-IT" sz="2800" dirty="0" smtClean="0"/>
              <a:t>macchine ed attrezzature</a:t>
            </a:r>
          </a:p>
        </p:txBody>
      </p:sp>
      <p:sp>
        <p:nvSpPr>
          <p:cNvPr id="92163" name="Segnaposto piè di pagina 3"/>
          <p:cNvSpPr txBox="1">
            <a:spLocks noGrp="1"/>
          </p:cNvSpPr>
          <p:nvPr/>
        </p:nvSpPr>
        <p:spPr bwMode="gray">
          <a:xfrm>
            <a:off x="219075" y="6408738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de-DE" sz="1000">
                <a:latin typeface="Arial" panose="020B0604020202020204" pitchFamily="34" charset="0"/>
              </a:rPr>
              <a:t> </a:t>
            </a:r>
            <a:fld id="{5D7B931B-14C4-443A-8D72-0F01C5D2A039}" type="slidenum">
              <a:rPr lang="de-DE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§"/>
              </a:pPr>
              <a:t>9</a:t>
            </a:fld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92164" name="Segnaposto testo 1"/>
          <p:cNvSpPr txBox="1">
            <a:spLocks/>
          </p:cNvSpPr>
          <p:nvPr/>
        </p:nvSpPr>
        <p:spPr bwMode="auto">
          <a:xfrm>
            <a:off x="539750" y="1341438"/>
            <a:ext cx="835342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>
                <a:latin typeface="Arial" panose="020B0604020202020204" pitchFamily="34" charset="0"/>
              </a:rPr>
              <a:t>PARTI MAGGIORMENTE A RISCHIO  DELLE MACCHINE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Nel valutare i rischi potenziali di una macchina si devono prendere in considerazione prevalentemente: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it-IT" sz="180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- Organi lavoratori (rischio di contatto, proiezione di materiali, rottura);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- Organi di trasmissione del moto (contatto, rottura);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- Altre parti in movimento della macchina;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- Eventuali parti ad alta temperatura;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- Eventuali parti sporgenti o spigoli vivi sulla superficie esterna della macchina;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- Comandi;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sz="1800">
                <a:latin typeface="Arial" panose="020B0604020202020204" pitchFamily="34" charset="0"/>
              </a:rPr>
              <a:t>- Equipaggiamento elettrico.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it-IT" sz="1800" b="1">
              <a:latin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13461"/>
            <a:ext cx="1369385" cy="444539"/>
          </a:xfrm>
          <a:prstGeom prst="rect">
            <a:avLst/>
          </a:prstGeom>
        </p:spPr>
      </p:pic>
      <p:pic>
        <p:nvPicPr>
          <p:cNvPr id="6" name="Picture 7" descr="A Tutti i Sigg. Allievi dell&amp;#39;IIS “Antonello” di MESSINA Loro sede Oggetto:  formazione gruppo allievi partecipanti al 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674" y="6165304"/>
            <a:ext cx="1442326" cy="692696"/>
          </a:xfrm>
          <a:prstGeom prst="rect">
            <a:avLst/>
          </a:prstGeom>
          <a:noFill/>
        </p:spPr>
      </p:pic>
      <p:sp>
        <p:nvSpPr>
          <p:cNvPr id="114690" name="AutoShape 2" descr="Microsoft PowerPoint - Rischio meccanico, macchine e attrezzature \(Ing. G.  COLAFEMMINA\).ppt [modalit\340 compatibilit\340]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4692" name="AutoShape 4" descr="Microsoft PowerPoint - Rischio meccanico, macchine e attrezzature \(Ing. G.  COLAFEMMINA\).ppt [modalit\340 compatibilit\340]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4694" name="Picture 6" descr="Rischio macchina: la progettazione delle funzioni di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6182" y="0"/>
            <a:ext cx="2707818" cy="1412776"/>
          </a:xfrm>
          <a:prstGeom prst="rect">
            <a:avLst/>
          </a:prstGeom>
          <a:noFill/>
        </p:spPr>
      </p:pic>
      <p:pic>
        <p:nvPicPr>
          <p:cNvPr id="114696" name="Picture 8" descr="La sicurezza e i requisiti delle macchine utensili -..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5213708"/>
            <a:ext cx="2638822" cy="16442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504397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Fasce">
  <a:themeElements>
    <a:clrScheme name="Fasce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Fasce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asc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Modulo">
  <a:themeElements>
    <a:clrScheme name="Mo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3483</Words>
  <Application>Microsoft Office PowerPoint</Application>
  <PresentationFormat>Presentazione su schermo (4:3)</PresentationFormat>
  <Paragraphs>474</Paragraphs>
  <Slides>52</Slides>
  <Notes>51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55" baseType="lpstr">
      <vt:lpstr>Fasce</vt:lpstr>
      <vt:lpstr>Modulo</vt:lpstr>
      <vt:lpstr>Image</vt:lpstr>
      <vt:lpstr>Diapositiva 1</vt:lpstr>
      <vt:lpstr>PRINCIPALI FONTI NORMATIVE Rischio meccanico</vt:lpstr>
      <vt:lpstr>RISCHIO MECCANICO Obblighi del datore di lavoro</vt:lpstr>
      <vt:lpstr>RISCHIO MECCANICO Obblighi del datore di lavoro</vt:lpstr>
      <vt:lpstr>RISCHIO MECCANICO Obblighi del datore di lavoro</vt:lpstr>
      <vt:lpstr>RISCHIO MECCANICO Obblighi del datore di lavoro</vt:lpstr>
      <vt:lpstr>RISCHIO MECCANICO Obblighi del datore di lavoro</vt:lpstr>
      <vt:lpstr>RISCHIO MECCANICO Obblighi del datore di lavoro</vt:lpstr>
      <vt:lpstr>RISCHIO MECCANICO macchine ed attrezzature</vt:lpstr>
      <vt:lpstr>RISCHIO MECCANICO macchine ed attrezzature</vt:lpstr>
      <vt:lpstr>RISCHIO MECCANICO macchine ed attrezzature</vt:lpstr>
      <vt:lpstr>RISCHIO MECCANICO macchine ed attrezzature</vt:lpstr>
      <vt:lpstr>RISCHIO MECCANICO macchine ed attrezzature</vt:lpstr>
      <vt:lpstr>RISCHIO MECCANICO macchine ed attrezzature</vt:lpstr>
      <vt:lpstr>RISCHIO MECCANICO macchine ed attrezzature</vt:lpstr>
      <vt:lpstr>RISCHIO MECCANICO macchine ed attrezzature</vt:lpstr>
      <vt:lpstr>RISCHIO MECCANICO macchine ed attrezzature</vt:lpstr>
      <vt:lpstr>RISCHIO MECCANICO macchine ed attrezzature</vt:lpstr>
      <vt:lpstr>RISCHIO MECCANICO macchine ed attrezzature</vt:lpstr>
      <vt:lpstr>RISCHIO MECCANICO macchine ed attrezzature</vt:lpstr>
      <vt:lpstr>PRINCIPALI FONTI NORMATIVE Cadute dall’alto</vt:lpstr>
      <vt:lpstr>CADUTE DALL’ALTO </vt:lpstr>
      <vt:lpstr>CADUTE DALL’ALTO </vt:lpstr>
      <vt:lpstr>CADUTE DALL’ALTO </vt:lpstr>
      <vt:lpstr>CADUTE DALL’ALTO Obblighi del datore di lavoro</vt:lpstr>
      <vt:lpstr>CADUTE DALL’ALTO SCALE</vt:lpstr>
      <vt:lpstr>CADUTE DALL’ALTO SCALE</vt:lpstr>
      <vt:lpstr>CADUTE DALL’ALTO SCALE</vt:lpstr>
      <vt:lpstr>CADUTE DALL’ALTO SCALE</vt:lpstr>
      <vt:lpstr>CADUTE DALL’ALTO SCALE</vt:lpstr>
      <vt:lpstr>CADUTE DALL’ALTO SCALE</vt:lpstr>
      <vt:lpstr>CADUTE DALL’ALTO Sistemi di protezione </vt:lpstr>
      <vt:lpstr>CADUTE DALL’ALTO Sistemi di protezione 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PROTEZIONE CONTRO CONTATTI DIRETTI</vt:lpstr>
      <vt:lpstr>PROTEZIONE CONTRO CONTATTI DIRETTI 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INTERRUTTORI DI PROTEZIONE</vt:lpstr>
      <vt:lpstr>Diapositiva 51</vt:lpstr>
      <vt:lpstr>Diapositiva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User</cp:lastModifiedBy>
  <cp:revision>117</cp:revision>
  <dcterms:created xsi:type="dcterms:W3CDTF">2003-09-21T17:50:20Z</dcterms:created>
  <dcterms:modified xsi:type="dcterms:W3CDTF">2022-02-24T06:03:41Z</dcterms:modified>
</cp:coreProperties>
</file>