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4" r:id="rId3"/>
    <p:sldId id="257" r:id="rId4"/>
    <p:sldId id="258" r:id="rId5"/>
    <p:sldId id="259" r:id="rId6"/>
    <p:sldId id="261" r:id="rId7"/>
    <p:sldId id="263" r:id="rId8"/>
    <p:sldId id="262" r:id="rId9"/>
    <p:sldId id="265" r:id="rId10"/>
    <p:sldId id="266" r:id="rId11"/>
    <p:sldId id="260"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FD3"/>
    <a:srgbClr val="549E39"/>
    <a:srgbClr val="84B7E0"/>
    <a:srgbClr val="C4DCA7"/>
    <a:srgbClr val="A3C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A2B26-B5D8-4938-A606-54B79294192D}" type="datetimeFigureOut">
              <a:rPr lang="it-IT" smtClean="0"/>
              <a:t>18/09/2022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3CFE0-39D2-4DB6-82D9-4E922C41F2C7}" type="slidenum">
              <a:rPr lang="it-IT" smtClean="0"/>
              <a:t>‹N›</a:t>
            </a:fld>
            <a:endParaRPr lang="it-IT"/>
          </a:p>
        </p:txBody>
      </p:sp>
    </p:spTree>
    <p:extLst>
      <p:ext uri="{BB962C8B-B14F-4D97-AF65-F5344CB8AC3E}">
        <p14:creationId xmlns:p14="http://schemas.microsoft.com/office/powerpoint/2010/main" val="1365139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a:t>Fare clic per modificare lo stile del titolo</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EB409E7-A392-49E2-87DE-35FE1A0D6C2E}" type="datetime1">
              <a:rPr lang="it-IT" smtClean="0"/>
              <a:t>18/09/2022</a:t>
            </a:fld>
            <a:endParaRPr lang="it-IT"/>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it-IT"/>
              <a:t>Graziella Arrigo 3BT, Bilal Aboufaris 3BT, Francesca Liotta 07 3AT, Igor Bardetta 3AT</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B64FBEF-8BBF-49EC-83FB-21F5E7FC9370}" type="slidenum">
              <a:rPr lang="it-IT" smtClean="0"/>
              <a:t>‹N›</a:t>
            </a:fld>
            <a:endParaRPr lang="it-IT"/>
          </a:p>
        </p:txBody>
      </p:sp>
    </p:spTree>
    <p:extLst>
      <p:ext uri="{BB962C8B-B14F-4D97-AF65-F5344CB8AC3E}">
        <p14:creationId xmlns:p14="http://schemas.microsoft.com/office/powerpoint/2010/main" val="148324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849012E7-B220-48E5-8BD9-95FCB54B0DAC}" type="datetime1">
              <a:rPr lang="it-IT" smtClean="0"/>
              <a:t>18/09/2022</a:t>
            </a:fld>
            <a:endParaRPr lang="it-IT"/>
          </a:p>
        </p:txBody>
      </p:sp>
      <p:sp>
        <p:nvSpPr>
          <p:cNvPr id="6" name="Footer Placeholder 5"/>
          <p:cNvSpPr>
            <a:spLocks noGrp="1"/>
          </p:cNvSpPr>
          <p:nvPr>
            <p:ph type="ftr" sz="quarter" idx="11"/>
          </p:nvPr>
        </p:nvSpPr>
        <p:spPr/>
        <p:txBody>
          <a:bodyPr/>
          <a:lstStyle/>
          <a:p>
            <a:r>
              <a:rPr lang="it-IT"/>
              <a:t>Graziella Arrigo 3BT, Bilal Aboufaris 3BT, Francesca Liotta 07 3AT, Igor Bardetta 3AT</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B64FBEF-8BBF-49EC-83FB-21F5E7FC9370}" type="slidenum">
              <a:rPr lang="it-IT" smtClean="0"/>
              <a:t>‹N›</a:t>
            </a:fld>
            <a:endParaRPr lang="it-IT"/>
          </a:p>
        </p:txBody>
      </p:sp>
    </p:spTree>
    <p:extLst>
      <p:ext uri="{BB962C8B-B14F-4D97-AF65-F5344CB8AC3E}">
        <p14:creationId xmlns:p14="http://schemas.microsoft.com/office/powerpoint/2010/main" val="75807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it-IT"/>
              <a:t>Fare clic per modificare lo stile del titolo</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FA5C2FC0-C72C-4819-940B-C7C31513C3C7}" type="datetime1">
              <a:rPr lang="it-IT" smtClean="0"/>
              <a:t>18/09/2022</a:t>
            </a:fld>
            <a:endParaRPr lang="it-IT"/>
          </a:p>
        </p:txBody>
      </p:sp>
      <p:sp>
        <p:nvSpPr>
          <p:cNvPr id="5" name="Footer Placeholder 4"/>
          <p:cNvSpPr>
            <a:spLocks noGrp="1"/>
          </p:cNvSpPr>
          <p:nvPr>
            <p:ph type="ftr" sz="quarter" idx="11"/>
          </p:nvPr>
        </p:nvSpPr>
        <p:spPr/>
        <p:txBody>
          <a:bodyPr/>
          <a:lstStyle/>
          <a:p>
            <a:r>
              <a:rPr lang="it-IT"/>
              <a:t>Graziella Arrigo 3BT, Bilal Aboufaris 3BT, Francesca Liotta 07 3AT, Igor Bardetta 3AT</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B64FBEF-8BBF-49EC-83FB-21F5E7FC9370}" type="slidenum">
              <a:rPr lang="it-IT" smtClean="0"/>
              <a:t>‹N›</a:t>
            </a:fld>
            <a:endParaRPr lang="it-IT"/>
          </a:p>
        </p:txBody>
      </p:sp>
    </p:spTree>
    <p:extLst>
      <p:ext uri="{BB962C8B-B14F-4D97-AF65-F5344CB8AC3E}">
        <p14:creationId xmlns:p14="http://schemas.microsoft.com/office/powerpoint/2010/main" val="1168303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it-IT"/>
              <a:t>Fare clic per modificare lo stile del titolo</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7AB72ED3-C811-4828-AEB8-9180C315E51B}" type="datetime1">
              <a:rPr lang="it-IT" smtClean="0"/>
              <a:t>18/09/2022</a:t>
            </a:fld>
            <a:endParaRPr lang="it-IT"/>
          </a:p>
        </p:txBody>
      </p:sp>
      <p:sp>
        <p:nvSpPr>
          <p:cNvPr id="5" name="Footer Placeholder 4"/>
          <p:cNvSpPr>
            <a:spLocks noGrp="1"/>
          </p:cNvSpPr>
          <p:nvPr>
            <p:ph type="ftr" sz="quarter" idx="11"/>
          </p:nvPr>
        </p:nvSpPr>
        <p:spPr/>
        <p:txBody>
          <a:bodyPr/>
          <a:lstStyle/>
          <a:p>
            <a:r>
              <a:rPr lang="it-IT"/>
              <a:t>Graziella Arrigo 3BT, Bilal Aboufaris 3BT, Francesca Liotta 07 3AT, Igor Bardetta 3AT</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B64FBEF-8BBF-49EC-83FB-21F5E7FC9370}" type="slidenum">
              <a:rPr lang="it-IT" smtClean="0"/>
              <a:t>‹N›</a:t>
            </a:fld>
            <a:endParaRPr lang="it-IT"/>
          </a:p>
        </p:txBody>
      </p:sp>
    </p:spTree>
    <p:extLst>
      <p:ext uri="{BB962C8B-B14F-4D97-AF65-F5344CB8AC3E}">
        <p14:creationId xmlns:p14="http://schemas.microsoft.com/office/powerpoint/2010/main" val="989976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2DCDC6A6-2097-4A2F-A91B-75476AD1FC46}" type="datetime1">
              <a:rPr lang="it-IT" smtClean="0"/>
              <a:t>18/09/2022</a:t>
            </a:fld>
            <a:endParaRPr lang="it-IT"/>
          </a:p>
        </p:txBody>
      </p:sp>
      <p:sp>
        <p:nvSpPr>
          <p:cNvPr id="5" name="Footer Placeholder 4"/>
          <p:cNvSpPr>
            <a:spLocks noGrp="1"/>
          </p:cNvSpPr>
          <p:nvPr>
            <p:ph type="ftr" sz="quarter" idx="11"/>
          </p:nvPr>
        </p:nvSpPr>
        <p:spPr/>
        <p:txBody>
          <a:bodyPr/>
          <a:lstStyle/>
          <a:p>
            <a:r>
              <a:rPr lang="it-IT"/>
              <a:t>Graziella Arrigo 3BT, Bilal Aboufaris 3BT, Francesca Liotta 07 3AT, Igor Bardetta 3AT</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B64FBEF-8BBF-49EC-83FB-21F5E7FC9370}" type="slidenum">
              <a:rPr lang="it-IT" smtClean="0"/>
              <a:t>‹N›</a:t>
            </a:fld>
            <a:endParaRPr lang="it-IT"/>
          </a:p>
        </p:txBody>
      </p:sp>
    </p:spTree>
    <p:extLst>
      <p:ext uri="{BB962C8B-B14F-4D97-AF65-F5344CB8AC3E}">
        <p14:creationId xmlns:p14="http://schemas.microsoft.com/office/powerpoint/2010/main" val="1244797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a:t>Fare clic per modificare lo stile del titolo</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B5F5347-AD97-46D0-8C0C-59A176913B3F}" type="datetime1">
              <a:rPr lang="it-IT" smtClean="0"/>
              <a:t>18/09/2022</a:t>
            </a:fld>
            <a:endParaRPr lang="it-IT"/>
          </a:p>
        </p:txBody>
      </p:sp>
      <p:sp>
        <p:nvSpPr>
          <p:cNvPr id="8" name="Footer Placeholder 7"/>
          <p:cNvSpPr>
            <a:spLocks noGrp="1"/>
          </p:cNvSpPr>
          <p:nvPr>
            <p:ph type="ftr" sz="quarter" idx="11"/>
          </p:nvPr>
        </p:nvSpPr>
        <p:spPr/>
        <p:txBody>
          <a:bodyPr/>
          <a:lstStyle/>
          <a:p>
            <a:r>
              <a:rPr lang="it-IT"/>
              <a:t>Graziella Arrigo 3BT, Bilal Aboufaris 3BT, Francesca Liotta 07 3AT, Igor Bardetta 3AT</a:t>
            </a:r>
          </a:p>
        </p:txBody>
      </p:sp>
      <p:sp>
        <p:nvSpPr>
          <p:cNvPr id="9" name="Slide Number Placeholder 8"/>
          <p:cNvSpPr>
            <a:spLocks noGrp="1"/>
          </p:cNvSpPr>
          <p:nvPr>
            <p:ph type="sldNum" sz="quarter" idx="12"/>
          </p:nvPr>
        </p:nvSpPr>
        <p:spPr/>
        <p:txBody>
          <a:bodyPr/>
          <a:lstStyle/>
          <a:p>
            <a:fld id="{2B64FBEF-8BBF-49EC-83FB-21F5E7FC9370}" type="slidenum">
              <a:rPr lang="it-IT" smtClean="0"/>
              <a:t>‹N›</a:t>
            </a:fld>
            <a:endParaRPr lang="it-IT"/>
          </a:p>
        </p:txBody>
      </p:sp>
    </p:spTree>
    <p:extLst>
      <p:ext uri="{BB962C8B-B14F-4D97-AF65-F5344CB8AC3E}">
        <p14:creationId xmlns:p14="http://schemas.microsoft.com/office/powerpoint/2010/main" val="3277635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a:t>Fare clic per modificare lo stile del titolo</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ACB4EE9-A879-42A6-9ADD-369857226A83}" type="datetime1">
              <a:rPr lang="it-IT" smtClean="0"/>
              <a:t>18/09/2022</a:t>
            </a:fld>
            <a:endParaRPr lang="it-IT"/>
          </a:p>
        </p:txBody>
      </p:sp>
      <p:sp>
        <p:nvSpPr>
          <p:cNvPr id="8" name="Footer Placeholder 7"/>
          <p:cNvSpPr>
            <a:spLocks noGrp="1"/>
          </p:cNvSpPr>
          <p:nvPr>
            <p:ph type="ftr" sz="quarter" idx="11"/>
          </p:nvPr>
        </p:nvSpPr>
        <p:spPr>
          <a:xfrm>
            <a:off x="561111" y="6391838"/>
            <a:ext cx="3644282" cy="304801"/>
          </a:xfrm>
        </p:spPr>
        <p:txBody>
          <a:bodyPr/>
          <a:lstStyle/>
          <a:p>
            <a:r>
              <a:rPr lang="it-IT"/>
              <a:t>Graziella Arrigo 3BT, Bilal Aboufaris 3BT, Francesca Liotta 07 3AT, Igor Bardetta 3AT</a:t>
            </a:r>
          </a:p>
        </p:txBody>
      </p:sp>
      <p:sp>
        <p:nvSpPr>
          <p:cNvPr id="9" name="Slide Number Placeholder 8"/>
          <p:cNvSpPr>
            <a:spLocks noGrp="1"/>
          </p:cNvSpPr>
          <p:nvPr>
            <p:ph type="sldNum" sz="quarter" idx="12"/>
          </p:nvPr>
        </p:nvSpPr>
        <p:spPr/>
        <p:txBody>
          <a:bodyPr/>
          <a:lstStyle/>
          <a:p>
            <a:fld id="{2B64FBEF-8BBF-49EC-83FB-21F5E7FC9370}" type="slidenum">
              <a:rPr lang="it-IT" smtClean="0"/>
              <a:t>‹N›</a:t>
            </a:fld>
            <a:endParaRPr lang="it-IT"/>
          </a:p>
        </p:txBody>
      </p:sp>
    </p:spTree>
    <p:extLst>
      <p:ext uri="{BB962C8B-B14F-4D97-AF65-F5344CB8AC3E}">
        <p14:creationId xmlns:p14="http://schemas.microsoft.com/office/powerpoint/2010/main" val="4293738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B9E9ADB-EE95-415F-86AE-426D14CD870B}" type="datetime1">
              <a:rPr lang="it-IT" smtClean="0"/>
              <a:t>18/09/2022</a:t>
            </a:fld>
            <a:endParaRPr lang="it-IT"/>
          </a:p>
        </p:txBody>
      </p:sp>
      <p:sp>
        <p:nvSpPr>
          <p:cNvPr id="5" name="Footer Placeholder 4"/>
          <p:cNvSpPr>
            <a:spLocks noGrp="1"/>
          </p:cNvSpPr>
          <p:nvPr>
            <p:ph type="ftr" sz="quarter" idx="11"/>
          </p:nvPr>
        </p:nvSpPr>
        <p:spPr/>
        <p:txBody>
          <a:bodyPr/>
          <a:lstStyle/>
          <a:p>
            <a:r>
              <a:rPr lang="it-IT"/>
              <a:t>Graziella Arrigo 3BT, Bilal Aboufaris 3BT, Francesca Liotta 07 3AT, Igor Bardetta 3AT</a:t>
            </a:r>
          </a:p>
        </p:txBody>
      </p:sp>
      <p:sp>
        <p:nvSpPr>
          <p:cNvPr id="6" name="Slide Number Placeholder 5"/>
          <p:cNvSpPr>
            <a:spLocks noGrp="1"/>
          </p:cNvSpPr>
          <p:nvPr>
            <p:ph type="sldNum" sz="quarter" idx="12"/>
          </p:nvPr>
        </p:nvSpPr>
        <p:spPr/>
        <p:txBody>
          <a:bodyPr/>
          <a:lstStyle/>
          <a:p>
            <a:fld id="{2B64FBEF-8BBF-49EC-83FB-21F5E7FC9370}" type="slidenum">
              <a:rPr lang="it-IT" smtClean="0"/>
              <a:t>‹N›</a:t>
            </a:fld>
            <a:endParaRPr lang="it-IT"/>
          </a:p>
        </p:txBody>
      </p:sp>
    </p:spTree>
    <p:extLst>
      <p:ext uri="{BB962C8B-B14F-4D97-AF65-F5344CB8AC3E}">
        <p14:creationId xmlns:p14="http://schemas.microsoft.com/office/powerpoint/2010/main" val="2259316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D07478C-3203-4DDA-AEB7-6695119864B9}" type="datetime1">
              <a:rPr lang="it-IT" smtClean="0"/>
              <a:t>18/09/2022</a:t>
            </a:fld>
            <a:endParaRPr lang="it-IT"/>
          </a:p>
        </p:txBody>
      </p:sp>
      <p:sp>
        <p:nvSpPr>
          <p:cNvPr id="5" name="Footer Placeholder 4"/>
          <p:cNvSpPr>
            <a:spLocks noGrp="1"/>
          </p:cNvSpPr>
          <p:nvPr>
            <p:ph type="ftr" sz="quarter" idx="11"/>
          </p:nvPr>
        </p:nvSpPr>
        <p:spPr/>
        <p:txBody>
          <a:bodyPr/>
          <a:lstStyle/>
          <a:p>
            <a:r>
              <a:rPr lang="it-IT"/>
              <a:t>Graziella Arrigo 3BT, Bilal Aboufaris 3BT, Francesca Liotta 07 3AT, Igor Bardetta 3AT</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B64FBEF-8BBF-49EC-83FB-21F5E7FC9370}" type="slidenum">
              <a:rPr lang="it-IT" smtClean="0"/>
              <a:t>‹N›</a:t>
            </a:fld>
            <a:endParaRPr lang="it-IT"/>
          </a:p>
        </p:txBody>
      </p:sp>
    </p:spTree>
    <p:extLst>
      <p:ext uri="{BB962C8B-B14F-4D97-AF65-F5344CB8AC3E}">
        <p14:creationId xmlns:p14="http://schemas.microsoft.com/office/powerpoint/2010/main" val="3830883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37EBF47-1ACA-424E-BB54-EB20A79194B2}" type="datetime1">
              <a:rPr lang="it-IT" smtClean="0"/>
              <a:t>18/09/2022</a:t>
            </a:fld>
            <a:endParaRPr lang="it-IT"/>
          </a:p>
        </p:txBody>
      </p:sp>
      <p:sp>
        <p:nvSpPr>
          <p:cNvPr id="5" name="Footer Placeholder 4"/>
          <p:cNvSpPr>
            <a:spLocks noGrp="1"/>
          </p:cNvSpPr>
          <p:nvPr>
            <p:ph type="ftr" sz="quarter" idx="11"/>
          </p:nvPr>
        </p:nvSpPr>
        <p:spPr/>
        <p:txBody>
          <a:bodyPr/>
          <a:lstStyle/>
          <a:p>
            <a:r>
              <a:rPr lang="it-IT"/>
              <a:t>Graziella Arrigo 3BT, Bilal Aboufaris 3BT, Francesca Liotta 07 3AT, Igor Bardetta 3AT</a:t>
            </a:r>
          </a:p>
        </p:txBody>
      </p:sp>
      <p:sp>
        <p:nvSpPr>
          <p:cNvPr id="6" name="Slide Number Placeholder 5"/>
          <p:cNvSpPr>
            <a:spLocks noGrp="1"/>
          </p:cNvSpPr>
          <p:nvPr>
            <p:ph type="sldNum" sz="quarter" idx="12"/>
          </p:nvPr>
        </p:nvSpPr>
        <p:spPr/>
        <p:txBody>
          <a:bodyPr/>
          <a:lstStyle/>
          <a:p>
            <a:fld id="{2B64FBEF-8BBF-49EC-83FB-21F5E7FC9370}" type="slidenum">
              <a:rPr lang="it-IT" smtClean="0"/>
              <a:t>‹N›</a:t>
            </a:fld>
            <a:endParaRPr lang="it-IT"/>
          </a:p>
        </p:txBody>
      </p:sp>
    </p:spTree>
    <p:extLst>
      <p:ext uri="{BB962C8B-B14F-4D97-AF65-F5344CB8AC3E}">
        <p14:creationId xmlns:p14="http://schemas.microsoft.com/office/powerpoint/2010/main" val="4091399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CE2EFDD8-673B-4DEC-848B-4C24369518E0}" type="datetime1">
              <a:rPr lang="it-IT" smtClean="0"/>
              <a:t>18/09/2022</a:t>
            </a:fld>
            <a:endParaRPr lang="it-IT"/>
          </a:p>
        </p:txBody>
      </p:sp>
      <p:sp>
        <p:nvSpPr>
          <p:cNvPr id="5" name="Footer Placeholder 4"/>
          <p:cNvSpPr>
            <a:spLocks noGrp="1"/>
          </p:cNvSpPr>
          <p:nvPr>
            <p:ph type="ftr" sz="quarter" idx="11"/>
          </p:nvPr>
        </p:nvSpPr>
        <p:spPr/>
        <p:txBody>
          <a:bodyPr/>
          <a:lstStyle/>
          <a:p>
            <a:r>
              <a:rPr lang="it-IT"/>
              <a:t>Graziella Arrigo 3BT, Bilal Aboufaris 3BT, Francesca Liotta 07 3AT, Igor Bardetta 3AT</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B64FBEF-8BBF-49EC-83FB-21F5E7FC9370}" type="slidenum">
              <a:rPr lang="it-IT" smtClean="0"/>
              <a:t>‹N›</a:t>
            </a:fld>
            <a:endParaRPr lang="it-IT"/>
          </a:p>
        </p:txBody>
      </p:sp>
    </p:spTree>
    <p:extLst>
      <p:ext uri="{BB962C8B-B14F-4D97-AF65-F5344CB8AC3E}">
        <p14:creationId xmlns:p14="http://schemas.microsoft.com/office/powerpoint/2010/main" val="3185911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B5228DE-1F02-4499-8A3A-5550C54499EC}" type="datetime1">
              <a:rPr lang="it-IT" smtClean="0"/>
              <a:t>18/09/2022</a:t>
            </a:fld>
            <a:endParaRPr lang="it-IT"/>
          </a:p>
        </p:txBody>
      </p:sp>
      <p:sp>
        <p:nvSpPr>
          <p:cNvPr id="6" name="Footer Placeholder 5"/>
          <p:cNvSpPr>
            <a:spLocks noGrp="1"/>
          </p:cNvSpPr>
          <p:nvPr>
            <p:ph type="ftr" sz="quarter" idx="11"/>
          </p:nvPr>
        </p:nvSpPr>
        <p:spPr/>
        <p:txBody>
          <a:bodyPr/>
          <a:lstStyle/>
          <a:p>
            <a:r>
              <a:rPr lang="it-IT"/>
              <a:t>Graziella Arrigo 3BT, Bilal Aboufaris 3BT, Francesca Liotta 07 3AT, Igor Bardetta 3AT</a:t>
            </a:r>
          </a:p>
        </p:txBody>
      </p:sp>
      <p:sp>
        <p:nvSpPr>
          <p:cNvPr id="7" name="Slide Number Placeholder 6"/>
          <p:cNvSpPr>
            <a:spLocks noGrp="1"/>
          </p:cNvSpPr>
          <p:nvPr>
            <p:ph type="sldNum" sz="quarter" idx="12"/>
          </p:nvPr>
        </p:nvSpPr>
        <p:spPr/>
        <p:txBody>
          <a:bodyPr/>
          <a:lstStyle/>
          <a:p>
            <a:fld id="{2B64FBEF-8BBF-49EC-83FB-21F5E7FC9370}" type="slidenum">
              <a:rPr lang="it-IT" smtClean="0"/>
              <a:t>‹N›</a:t>
            </a:fld>
            <a:endParaRPr lang="it-IT"/>
          </a:p>
        </p:txBody>
      </p:sp>
    </p:spTree>
    <p:extLst>
      <p:ext uri="{BB962C8B-B14F-4D97-AF65-F5344CB8AC3E}">
        <p14:creationId xmlns:p14="http://schemas.microsoft.com/office/powerpoint/2010/main" val="2056521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2D10AB6-E2AF-4054-83C7-F8F60CC7323D}" type="datetime1">
              <a:rPr lang="it-IT" smtClean="0"/>
              <a:t>18/09/2022</a:t>
            </a:fld>
            <a:endParaRPr lang="it-IT"/>
          </a:p>
        </p:txBody>
      </p:sp>
      <p:sp>
        <p:nvSpPr>
          <p:cNvPr id="8" name="Footer Placeholder 7"/>
          <p:cNvSpPr>
            <a:spLocks noGrp="1"/>
          </p:cNvSpPr>
          <p:nvPr>
            <p:ph type="ftr" sz="quarter" idx="11"/>
          </p:nvPr>
        </p:nvSpPr>
        <p:spPr/>
        <p:txBody>
          <a:bodyPr/>
          <a:lstStyle/>
          <a:p>
            <a:r>
              <a:rPr lang="it-IT"/>
              <a:t>Graziella Arrigo 3BT, Bilal Aboufaris 3BT, Francesca Liotta 07 3AT, Igor Bardetta 3AT</a:t>
            </a:r>
          </a:p>
        </p:txBody>
      </p:sp>
      <p:sp>
        <p:nvSpPr>
          <p:cNvPr id="9" name="Slide Number Placeholder 8"/>
          <p:cNvSpPr>
            <a:spLocks noGrp="1"/>
          </p:cNvSpPr>
          <p:nvPr>
            <p:ph type="sldNum" sz="quarter" idx="12"/>
          </p:nvPr>
        </p:nvSpPr>
        <p:spPr/>
        <p:txBody>
          <a:bodyPr/>
          <a:lstStyle/>
          <a:p>
            <a:fld id="{2B64FBEF-8BBF-49EC-83FB-21F5E7FC9370}" type="slidenum">
              <a:rPr lang="it-IT" smtClean="0"/>
              <a:t>‹N›</a:t>
            </a:fld>
            <a:endParaRPr lang="it-IT"/>
          </a:p>
        </p:txBody>
      </p:sp>
    </p:spTree>
    <p:extLst>
      <p:ext uri="{BB962C8B-B14F-4D97-AF65-F5344CB8AC3E}">
        <p14:creationId xmlns:p14="http://schemas.microsoft.com/office/powerpoint/2010/main" val="1784364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F882DA6F-50CF-44BD-B245-B459F01FFC58}" type="datetime1">
              <a:rPr lang="it-IT" smtClean="0"/>
              <a:t>18/09/2022</a:t>
            </a:fld>
            <a:endParaRPr lang="it-IT"/>
          </a:p>
        </p:txBody>
      </p:sp>
      <p:sp>
        <p:nvSpPr>
          <p:cNvPr id="4" name="Footer Placeholder 3"/>
          <p:cNvSpPr>
            <a:spLocks noGrp="1"/>
          </p:cNvSpPr>
          <p:nvPr>
            <p:ph type="ftr" sz="quarter" idx="11"/>
          </p:nvPr>
        </p:nvSpPr>
        <p:spPr/>
        <p:txBody>
          <a:bodyPr/>
          <a:lstStyle/>
          <a:p>
            <a:r>
              <a:rPr lang="it-IT"/>
              <a:t>Graziella Arrigo 3BT, Bilal Aboufaris 3BT, Francesca Liotta 07 3AT, Igor Bardetta 3AT</a:t>
            </a:r>
          </a:p>
        </p:txBody>
      </p:sp>
      <p:sp>
        <p:nvSpPr>
          <p:cNvPr id="5" name="Slide Number Placeholder 4"/>
          <p:cNvSpPr>
            <a:spLocks noGrp="1"/>
          </p:cNvSpPr>
          <p:nvPr>
            <p:ph type="sldNum" sz="quarter" idx="12"/>
          </p:nvPr>
        </p:nvSpPr>
        <p:spPr/>
        <p:txBody>
          <a:bodyPr/>
          <a:lstStyle/>
          <a:p>
            <a:fld id="{2B64FBEF-8BBF-49EC-83FB-21F5E7FC9370}" type="slidenum">
              <a:rPr lang="it-IT" smtClean="0"/>
              <a:t>‹N›</a:t>
            </a:fld>
            <a:endParaRPr lang="it-IT"/>
          </a:p>
        </p:txBody>
      </p:sp>
    </p:spTree>
    <p:extLst>
      <p:ext uri="{BB962C8B-B14F-4D97-AF65-F5344CB8AC3E}">
        <p14:creationId xmlns:p14="http://schemas.microsoft.com/office/powerpoint/2010/main" val="403556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80259-FE93-408E-B881-9ADDF8B5A268}" type="datetime1">
              <a:rPr lang="it-IT" smtClean="0"/>
              <a:t>18/09/2022</a:t>
            </a:fld>
            <a:endParaRPr lang="it-IT"/>
          </a:p>
        </p:txBody>
      </p:sp>
      <p:sp>
        <p:nvSpPr>
          <p:cNvPr id="3" name="Footer Placeholder 2"/>
          <p:cNvSpPr>
            <a:spLocks noGrp="1"/>
          </p:cNvSpPr>
          <p:nvPr>
            <p:ph type="ftr" sz="quarter" idx="11"/>
          </p:nvPr>
        </p:nvSpPr>
        <p:spPr/>
        <p:txBody>
          <a:bodyPr/>
          <a:lstStyle/>
          <a:p>
            <a:r>
              <a:rPr lang="it-IT"/>
              <a:t>Graziella Arrigo 3BT, Bilal Aboufaris 3BT, Francesca Liotta 07 3AT, Igor Bardetta 3AT</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B64FBEF-8BBF-49EC-83FB-21F5E7FC9370}" type="slidenum">
              <a:rPr lang="it-IT" smtClean="0"/>
              <a:t>‹N›</a:t>
            </a:fld>
            <a:endParaRPr lang="it-IT"/>
          </a:p>
        </p:txBody>
      </p:sp>
    </p:spTree>
    <p:extLst>
      <p:ext uri="{BB962C8B-B14F-4D97-AF65-F5344CB8AC3E}">
        <p14:creationId xmlns:p14="http://schemas.microsoft.com/office/powerpoint/2010/main" val="3356372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C21BB881-C11D-41D8-8367-6AE05B8A5B89}" type="datetime1">
              <a:rPr lang="it-IT" smtClean="0"/>
              <a:t>18/09/2022</a:t>
            </a:fld>
            <a:endParaRPr lang="it-IT"/>
          </a:p>
        </p:txBody>
      </p:sp>
      <p:sp>
        <p:nvSpPr>
          <p:cNvPr id="6" name="Footer Placeholder 5"/>
          <p:cNvSpPr>
            <a:spLocks noGrp="1"/>
          </p:cNvSpPr>
          <p:nvPr>
            <p:ph type="ftr" sz="quarter" idx="11"/>
          </p:nvPr>
        </p:nvSpPr>
        <p:spPr/>
        <p:txBody>
          <a:bodyPr/>
          <a:lstStyle/>
          <a:p>
            <a:r>
              <a:rPr lang="it-IT"/>
              <a:t>Graziella Arrigo 3BT, Bilal Aboufaris 3BT, Francesca Liotta 07 3AT, Igor Bardetta 3AT</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B64FBEF-8BBF-49EC-83FB-21F5E7FC9370}" type="slidenum">
              <a:rPr lang="it-IT" smtClean="0"/>
              <a:t>‹N›</a:t>
            </a:fld>
            <a:endParaRPr lang="it-IT"/>
          </a:p>
        </p:txBody>
      </p:sp>
    </p:spTree>
    <p:extLst>
      <p:ext uri="{BB962C8B-B14F-4D97-AF65-F5344CB8AC3E}">
        <p14:creationId xmlns:p14="http://schemas.microsoft.com/office/powerpoint/2010/main" val="3477606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it-IT"/>
              <a:t>Fare clic sull'icona per inserire un'immagine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AD5EAE95-80C2-48D1-80B1-18B78801D576}" type="datetime1">
              <a:rPr lang="it-IT" smtClean="0"/>
              <a:t>18/09/2022</a:t>
            </a:fld>
            <a:endParaRPr lang="it-IT"/>
          </a:p>
        </p:txBody>
      </p:sp>
      <p:sp>
        <p:nvSpPr>
          <p:cNvPr id="6" name="Footer Placeholder 5"/>
          <p:cNvSpPr>
            <a:spLocks noGrp="1"/>
          </p:cNvSpPr>
          <p:nvPr>
            <p:ph type="ftr" sz="quarter" idx="11"/>
          </p:nvPr>
        </p:nvSpPr>
        <p:spPr/>
        <p:txBody>
          <a:bodyPr/>
          <a:lstStyle/>
          <a:p>
            <a:r>
              <a:rPr lang="it-IT"/>
              <a:t>Graziella Arrigo 3BT, Bilal Aboufaris 3BT, Francesca Liotta 07 3AT, Igor Bardetta 3AT</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B64FBEF-8BBF-49EC-83FB-21F5E7FC9370}" type="slidenum">
              <a:rPr lang="it-IT" smtClean="0"/>
              <a:t>‹N›</a:t>
            </a:fld>
            <a:endParaRPr lang="it-IT"/>
          </a:p>
        </p:txBody>
      </p:sp>
    </p:spTree>
    <p:extLst>
      <p:ext uri="{BB962C8B-B14F-4D97-AF65-F5344CB8AC3E}">
        <p14:creationId xmlns:p14="http://schemas.microsoft.com/office/powerpoint/2010/main" val="4103509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8B04F23-8DB6-4C4F-84BD-B625DC886A98}" type="datetime1">
              <a:rPr lang="it-IT" smtClean="0"/>
              <a:t>18/09/2022</a:t>
            </a:fld>
            <a:endParaRPr lang="it-IT"/>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it-IT"/>
              <a:t>Graziella Arrigo 3BT, Bilal Aboufaris 3BT, Francesca Liotta 07 3AT, Igor Bardetta 3AT</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B64FBEF-8BBF-49EC-83FB-21F5E7FC9370}" type="slidenum">
              <a:rPr lang="it-IT" smtClean="0"/>
              <a:t>‹N›</a:t>
            </a:fld>
            <a:endParaRPr lang="it-IT"/>
          </a:p>
        </p:txBody>
      </p:sp>
    </p:spTree>
    <p:extLst>
      <p:ext uri="{BB962C8B-B14F-4D97-AF65-F5344CB8AC3E}">
        <p14:creationId xmlns:p14="http://schemas.microsoft.com/office/powerpoint/2010/main" val="2672008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2.xml"/><Relationship Id="rId7" Type="http://schemas.openxmlformats.org/officeDocument/2006/relationships/slide" Target="slide6.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t.wikipedia.org/wiki/Archimandritato_del_Santissimo_Salvatore" TargetMode="External"/><Relationship Id="rId2" Type="http://schemas.openxmlformats.org/officeDocument/2006/relationships/hyperlink" Target="https://it.wikipedia.org/wiki/Penisola_di_San_Raineri"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42831" y="992150"/>
            <a:ext cx="8825658" cy="2677648"/>
          </a:xfrm>
        </p:spPr>
        <p:txBody>
          <a:bodyPr/>
          <a:lstStyle/>
          <a:p>
            <a:r>
              <a:rPr lang="it-IT" sz="7000" b="1" spc="50" dirty="0">
                <a:ln w="0"/>
                <a:effectLst>
                  <a:innerShdw blurRad="63500" dist="50800" dir="13500000">
                    <a:srgbClr val="000000">
                      <a:alpha val="50000"/>
                    </a:srgbClr>
                  </a:innerShdw>
                </a:effectLst>
              </a:rPr>
              <a:t>I FORTI DI MESSINA</a:t>
            </a:r>
          </a:p>
        </p:txBody>
      </p:sp>
      <p:sp>
        <p:nvSpPr>
          <p:cNvPr id="3" name="Sottotitolo 2"/>
          <p:cNvSpPr>
            <a:spLocks noGrp="1"/>
          </p:cNvSpPr>
          <p:nvPr>
            <p:ph type="subTitle" idx="1"/>
          </p:nvPr>
        </p:nvSpPr>
        <p:spPr>
          <a:xfrm>
            <a:off x="742831" y="3875859"/>
            <a:ext cx="8825658" cy="861420"/>
          </a:xfrm>
        </p:spPr>
        <p:txBody>
          <a:bodyPr>
            <a:normAutofit/>
          </a:bodyPr>
          <a:lstStyle/>
          <a:p>
            <a:r>
              <a:rPr lang="it-IT" sz="2400" dirty="0">
                <a:solidFill>
                  <a:srgbClr val="549E39"/>
                </a:solidFill>
              </a:rPr>
              <a:t>…DA LUOGHI DIFENSIVI A LUOGHI DI CULTURA</a:t>
            </a:r>
          </a:p>
        </p:txBody>
      </p:sp>
      <p:sp>
        <p:nvSpPr>
          <p:cNvPr id="4" name="Segnaposto data 3">
            <a:extLst>
              <a:ext uri="{FF2B5EF4-FFF2-40B4-BE49-F238E27FC236}">
                <a16:creationId xmlns:a16="http://schemas.microsoft.com/office/drawing/2014/main" id="{A222EFDB-DD89-09B1-D0EC-6E51E452A9F0}"/>
              </a:ext>
            </a:extLst>
          </p:cNvPr>
          <p:cNvSpPr>
            <a:spLocks noGrp="1"/>
          </p:cNvSpPr>
          <p:nvPr>
            <p:ph type="dt" sz="half" idx="10"/>
          </p:nvPr>
        </p:nvSpPr>
        <p:spPr/>
        <p:txBody>
          <a:bodyPr/>
          <a:lstStyle/>
          <a:p>
            <a:fld id="{7E298A39-F7D1-4BF3-8584-7BADAAC84A1D}" type="datetime1">
              <a:rPr lang="it-IT" smtClean="0"/>
              <a:t>18/09/2022</a:t>
            </a:fld>
            <a:endParaRPr lang="it-IT"/>
          </a:p>
        </p:txBody>
      </p:sp>
      <p:sp>
        <p:nvSpPr>
          <p:cNvPr id="5" name="Segnaposto piè di pagina 4">
            <a:extLst>
              <a:ext uri="{FF2B5EF4-FFF2-40B4-BE49-F238E27FC236}">
                <a16:creationId xmlns:a16="http://schemas.microsoft.com/office/drawing/2014/main" id="{54DC423C-896B-8781-5F16-A8CD228DA00D}"/>
              </a:ext>
            </a:extLst>
          </p:cNvPr>
          <p:cNvSpPr>
            <a:spLocks noGrp="1"/>
          </p:cNvSpPr>
          <p:nvPr>
            <p:ph type="ftr" sz="quarter" idx="11"/>
          </p:nvPr>
        </p:nvSpPr>
        <p:spPr/>
        <p:txBody>
          <a:bodyPr/>
          <a:lstStyle/>
          <a:p>
            <a:r>
              <a:rPr lang="it-IT"/>
              <a:t>Graziella Arrigo 3BT, Bilal Aboufaris 3BT, Francesca Liotta 07 3AT, Igor Bardetta 3AT</a:t>
            </a:r>
          </a:p>
        </p:txBody>
      </p:sp>
      <p:sp>
        <p:nvSpPr>
          <p:cNvPr id="6" name="Segnaposto numero diapositiva 5">
            <a:extLst>
              <a:ext uri="{FF2B5EF4-FFF2-40B4-BE49-F238E27FC236}">
                <a16:creationId xmlns:a16="http://schemas.microsoft.com/office/drawing/2014/main" id="{4E920E4F-D4E6-6BB9-F338-13821EBB2D63}"/>
              </a:ext>
            </a:extLst>
          </p:cNvPr>
          <p:cNvSpPr>
            <a:spLocks noGrp="1"/>
          </p:cNvSpPr>
          <p:nvPr>
            <p:ph type="sldNum" sz="quarter" idx="12"/>
          </p:nvPr>
        </p:nvSpPr>
        <p:spPr/>
        <p:txBody>
          <a:bodyPr/>
          <a:lstStyle/>
          <a:p>
            <a:fld id="{2B64FBEF-8BBF-49EC-83FB-21F5E7FC9370}" type="slidenum">
              <a:rPr lang="it-IT" smtClean="0"/>
              <a:t>1</a:t>
            </a:fld>
            <a:endParaRPr lang="it-IT"/>
          </a:p>
        </p:txBody>
      </p:sp>
    </p:spTree>
    <p:extLst>
      <p:ext uri="{BB962C8B-B14F-4D97-AF65-F5344CB8AC3E}">
        <p14:creationId xmlns:p14="http://schemas.microsoft.com/office/powerpoint/2010/main" val="2222643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4000">
        <p15:prstTrans prst="curtains"/>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125D7F-8055-306E-9474-1CC008509B02}"/>
              </a:ext>
            </a:extLst>
          </p:cNvPr>
          <p:cNvSpPr>
            <a:spLocks noGrp="1"/>
          </p:cNvSpPr>
          <p:nvPr>
            <p:ph type="title"/>
          </p:nvPr>
        </p:nvSpPr>
        <p:spPr/>
        <p:txBody>
          <a:bodyPr/>
          <a:lstStyle/>
          <a:p>
            <a:r>
              <a:rPr lang="it-IT" sz="4800" b="1" dirty="0">
                <a:ln w="6600">
                  <a:solidFill>
                    <a:schemeClr val="accent2"/>
                  </a:solidFill>
                  <a:prstDash val="solid"/>
                </a:ln>
                <a:solidFill>
                  <a:srgbClr val="FFFFFF"/>
                </a:solidFill>
                <a:effectLst>
                  <a:outerShdw dist="38100" dir="2700000" algn="tl" rotWithShape="0">
                    <a:schemeClr val="accent2"/>
                  </a:outerShdw>
                </a:effectLst>
              </a:rPr>
              <a:t>COSA RIMANE OGGI DEI FORTI UMBERTINI?</a:t>
            </a:r>
          </a:p>
        </p:txBody>
      </p:sp>
      <p:sp>
        <p:nvSpPr>
          <p:cNvPr id="3" name="Segnaposto contenuto 2">
            <a:extLst>
              <a:ext uri="{FF2B5EF4-FFF2-40B4-BE49-F238E27FC236}">
                <a16:creationId xmlns:a16="http://schemas.microsoft.com/office/drawing/2014/main" id="{3FEB1AA6-7F84-14D1-B92A-C4D4AFAF4420}"/>
              </a:ext>
            </a:extLst>
          </p:cNvPr>
          <p:cNvSpPr>
            <a:spLocks noGrp="1"/>
          </p:cNvSpPr>
          <p:nvPr>
            <p:ph idx="1"/>
          </p:nvPr>
        </p:nvSpPr>
        <p:spPr>
          <a:xfrm>
            <a:off x="816227" y="2829743"/>
            <a:ext cx="6282794" cy="3416300"/>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it-IT" sz="2400" dirty="0">
                <a:latin typeface="Bookman Old Style" panose="02050604050505020204" pitchFamily="18" charset="0"/>
              </a:rPr>
              <a:t>Moltissimo! Le strutture ci sono quasi tutte, benché non potendo più essere utili ai fini militari, nel corso del Novecento siano state progressivamente alienate. Come avviene sempre in questi casi, usi e abusi impropri ne hanno in seguito snaturato la funzione originaria, con alcuni casi limite di parziale o quasi totale demolizione.</a:t>
            </a:r>
          </a:p>
        </p:txBody>
      </p:sp>
      <p:pic>
        <p:nvPicPr>
          <p:cNvPr id="4098" name="Picture 2">
            <a:extLst>
              <a:ext uri="{FF2B5EF4-FFF2-40B4-BE49-F238E27FC236}">
                <a16:creationId xmlns:a16="http://schemas.microsoft.com/office/drawing/2014/main" id="{5FCDD0AA-B96F-0539-79C3-4A3C5F00A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2964" y="3132041"/>
            <a:ext cx="4128436" cy="2752291"/>
          </a:xfrm>
          <a:prstGeom prst="roundRect">
            <a:avLst>
              <a:gd name="adj" fmla="val 4167"/>
            </a:avLst>
          </a:prstGeom>
          <a:solidFill>
            <a:srgbClr val="FFFFFF"/>
          </a:solidFill>
          <a:ln w="76200" cap="sq">
            <a:solidFill>
              <a:srgbClr val="EAEAEA"/>
            </a:solidFill>
            <a:miter lim="800000"/>
          </a:ln>
          <a:effectLst>
            <a:glow rad="101600">
              <a:schemeClr val="accent1">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Segnaposto data 6">
            <a:extLst>
              <a:ext uri="{FF2B5EF4-FFF2-40B4-BE49-F238E27FC236}">
                <a16:creationId xmlns:a16="http://schemas.microsoft.com/office/drawing/2014/main" id="{7C347795-C7CF-48B3-991F-5C5CE29C2DEE}"/>
              </a:ext>
            </a:extLst>
          </p:cNvPr>
          <p:cNvSpPr>
            <a:spLocks noGrp="1"/>
          </p:cNvSpPr>
          <p:nvPr>
            <p:ph type="dt" sz="half" idx="10"/>
          </p:nvPr>
        </p:nvSpPr>
        <p:spPr/>
        <p:txBody>
          <a:bodyPr/>
          <a:lstStyle/>
          <a:p>
            <a:fld id="{8230D200-504C-40F2-9F27-C24D1E8B244D}" type="datetime1">
              <a:rPr lang="it-IT" smtClean="0"/>
              <a:t>18/09/2022</a:t>
            </a:fld>
            <a:endParaRPr lang="it-IT"/>
          </a:p>
        </p:txBody>
      </p:sp>
      <p:sp>
        <p:nvSpPr>
          <p:cNvPr id="8" name="Segnaposto piè di pagina 7">
            <a:extLst>
              <a:ext uri="{FF2B5EF4-FFF2-40B4-BE49-F238E27FC236}">
                <a16:creationId xmlns:a16="http://schemas.microsoft.com/office/drawing/2014/main" id="{BD2ECAA5-502A-F957-93D4-C56B19603351}"/>
              </a:ext>
            </a:extLst>
          </p:cNvPr>
          <p:cNvSpPr>
            <a:spLocks noGrp="1"/>
          </p:cNvSpPr>
          <p:nvPr>
            <p:ph type="ftr" sz="quarter" idx="11"/>
          </p:nvPr>
        </p:nvSpPr>
        <p:spPr/>
        <p:txBody>
          <a:bodyPr/>
          <a:lstStyle/>
          <a:p>
            <a:r>
              <a:rPr lang="it-IT"/>
              <a:t>Graziella Arrigo 3BT, Bilal Aboufaris 3BT, Francesca Liotta 07 3AT, Igor Bardetta 3AT</a:t>
            </a:r>
          </a:p>
        </p:txBody>
      </p:sp>
      <p:sp>
        <p:nvSpPr>
          <p:cNvPr id="9" name="Segnaposto numero diapositiva 8">
            <a:extLst>
              <a:ext uri="{FF2B5EF4-FFF2-40B4-BE49-F238E27FC236}">
                <a16:creationId xmlns:a16="http://schemas.microsoft.com/office/drawing/2014/main" id="{B782BF00-DD99-0093-A7C7-72A725296EC8}"/>
              </a:ext>
            </a:extLst>
          </p:cNvPr>
          <p:cNvSpPr>
            <a:spLocks noGrp="1"/>
          </p:cNvSpPr>
          <p:nvPr>
            <p:ph type="sldNum" sz="quarter" idx="12"/>
          </p:nvPr>
        </p:nvSpPr>
        <p:spPr/>
        <p:txBody>
          <a:bodyPr/>
          <a:lstStyle/>
          <a:p>
            <a:fld id="{2B64FBEF-8BBF-49EC-83FB-21F5E7FC9370}" type="slidenum">
              <a:rPr lang="it-IT" smtClean="0"/>
              <a:t>10</a:t>
            </a:fld>
            <a:endParaRPr lang="it-IT"/>
          </a:p>
        </p:txBody>
      </p:sp>
    </p:spTree>
    <p:extLst>
      <p:ext uri="{BB962C8B-B14F-4D97-AF65-F5344CB8AC3E}">
        <p14:creationId xmlns:p14="http://schemas.microsoft.com/office/powerpoint/2010/main" val="6533772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1000"/>
                                        <p:tgtEl>
                                          <p:spTgt spid="4098"/>
                                        </p:tgtEl>
                                      </p:cBhvr>
                                    </p:animEffect>
                                    <p:anim calcmode="lin" valueType="num">
                                      <p:cBhvr>
                                        <p:cTn id="20" dur="1000" fill="hold"/>
                                        <p:tgtEl>
                                          <p:spTgt spid="4098"/>
                                        </p:tgtEl>
                                        <p:attrNameLst>
                                          <p:attrName>ppt_x</p:attrName>
                                        </p:attrNameLst>
                                      </p:cBhvr>
                                      <p:tavLst>
                                        <p:tav tm="0">
                                          <p:val>
                                            <p:strVal val="#ppt_x"/>
                                          </p:val>
                                        </p:tav>
                                        <p:tav tm="100000">
                                          <p:val>
                                            <p:strVal val="#ppt_x"/>
                                          </p:val>
                                        </p:tav>
                                      </p:tavLst>
                                    </p:anim>
                                    <p:anim calcmode="lin" valueType="num">
                                      <p:cBhvr>
                                        <p:cTn id="21"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5000" b="1" dirty="0">
                <a:ln w="6600">
                  <a:solidFill>
                    <a:schemeClr val="accent2"/>
                  </a:solidFill>
                  <a:prstDash val="solid"/>
                </a:ln>
                <a:solidFill>
                  <a:srgbClr val="FFFFFF"/>
                </a:solidFill>
                <a:effectLst>
                  <a:outerShdw dist="38100" dir="2700000" algn="tl" rotWithShape="0">
                    <a:schemeClr val="accent2"/>
                  </a:outerShdw>
                </a:effectLst>
              </a:rPr>
              <a:t>INDICE</a:t>
            </a:r>
          </a:p>
        </p:txBody>
      </p:sp>
      <p:sp>
        <p:nvSpPr>
          <p:cNvPr id="3" name="Segnaposto contenuto 2"/>
          <p:cNvSpPr>
            <a:spLocks noGrp="1"/>
          </p:cNvSpPr>
          <p:nvPr>
            <p:ph idx="1"/>
          </p:nvPr>
        </p:nvSpPr>
        <p:spPr>
          <a:xfrm>
            <a:off x="1291472" y="2318994"/>
            <a:ext cx="9200561" cy="3565337"/>
          </a:xfrm>
          <a:ln>
            <a:solidFill>
              <a:schemeClr val="bg1"/>
            </a:solidFill>
          </a:ln>
        </p:spPr>
        <p:style>
          <a:lnRef idx="2">
            <a:schemeClr val="accent1"/>
          </a:lnRef>
          <a:fillRef idx="1">
            <a:schemeClr val="lt1"/>
          </a:fillRef>
          <a:effectRef idx="0">
            <a:schemeClr val="accent1"/>
          </a:effectRef>
          <a:fontRef idx="minor">
            <a:schemeClr val="dk1"/>
          </a:fontRef>
        </p:style>
        <p:txBody>
          <a:bodyPr numCol="2">
            <a:normAutofit/>
          </a:bodyPr>
          <a:lstStyle/>
          <a:p>
            <a:r>
              <a:rPr lang="it-IT" sz="2400" dirty="0">
                <a:hlinkClick r:id="rId2" action="ppaction://hlinksldjump"/>
              </a:rPr>
              <a:t>I FORTI DI MESSINA</a:t>
            </a:r>
            <a:endParaRPr lang="it-IT" sz="2400" dirty="0"/>
          </a:p>
          <a:p>
            <a:r>
              <a:rPr lang="it-IT" sz="2400" dirty="0">
                <a:hlinkClick r:id="rId3" action="ppaction://hlinksldjump"/>
              </a:rPr>
              <a:t>UN PO’ DI STORIA…</a:t>
            </a:r>
            <a:endParaRPr lang="it-IT" sz="2400" dirty="0"/>
          </a:p>
          <a:p>
            <a:r>
              <a:rPr lang="it-IT" sz="2400" dirty="0">
                <a:hlinkClick r:id="rId4" action="ppaction://hlinksldjump"/>
              </a:rPr>
              <a:t>COSA SONO OGGI?</a:t>
            </a:r>
            <a:endParaRPr lang="it-IT" sz="2400" dirty="0"/>
          </a:p>
          <a:p>
            <a:r>
              <a:rPr lang="it-IT" sz="2400" dirty="0">
                <a:hlinkClick r:id="rId5" action="ppaction://hlinksldjump"/>
              </a:rPr>
              <a:t>FORTE CASTELLACCIO</a:t>
            </a:r>
            <a:endParaRPr lang="it-IT" sz="2400" dirty="0"/>
          </a:p>
          <a:p>
            <a:r>
              <a:rPr lang="it-IT" sz="2400" dirty="0">
                <a:hlinkClick r:id="rId6" action="ppaction://hlinksldjump"/>
              </a:rPr>
              <a:t>FORTE MASOTTO</a:t>
            </a:r>
            <a:endParaRPr lang="it-IT" sz="2400" dirty="0"/>
          </a:p>
          <a:p>
            <a:r>
              <a:rPr lang="it-IT" sz="2400" dirty="0">
                <a:hlinkClick r:id="rId7" action="ppaction://hlinksldjump"/>
              </a:rPr>
              <a:t>FORTE DEL SANTISSIMO SALVATORE</a:t>
            </a:r>
            <a:endParaRPr lang="it-IT" sz="2400" dirty="0"/>
          </a:p>
          <a:p>
            <a:r>
              <a:rPr lang="it-IT" sz="2400" dirty="0">
                <a:hlinkClick r:id="rId8" action="ppaction://hlinksldjump"/>
              </a:rPr>
              <a:t>FORTE SAN JACHIDDU</a:t>
            </a:r>
            <a:endParaRPr lang="it-IT" sz="2400" dirty="0"/>
          </a:p>
          <a:p>
            <a:r>
              <a:rPr lang="it-IT" sz="2400" dirty="0">
                <a:hlinkClick r:id="rId9" action="ppaction://hlinksldjump"/>
              </a:rPr>
              <a:t>FORTE CAVALLI</a:t>
            </a:r>
            <a:endParaRPr lang="it-IT" sz="2400" dirty="0"/>
          </a:p>
          <a:p>
            <a:r>
              <a:rPr lang="it-IT" sz="2400" dirty="0">
                <a:hlinkClick r:id="rId10" action="ppaction://hlinksldjump"/>
              </a:rPr>
              <a:t>FORTE PUNTAL FERRARO</a:t>
            </a:r>
            <a:endParaRPr lang="it-IT" sz="2400" dirty="0"/>
          </a:p>
          <a:p>
            <a:r>
              <a:rPr lang="it-IT" sz="2400" dirty="0">
                <a:hlinkClick r:id="rId11" action="ppaction://hlinksldjump"/>
              </a:rPr>
              <a:t>COSA RIMANE OGGI DEI FORTI UMBERTINI?</a:t>
            </a:r>
            <a:endParaRPr lang="it-IT" sz="2400" dirty="0"/>
          </a:p>
        </p:txBody>
      </p:sp>
      <p:sp>
        <p:nvSpPr>
          <p:cNvPr id="7" name="Segnaposto data 6">
            <a:extLst>
              <a:ext uri="{FF2B5EF4-FFF2-40B4-BE49-F238E27FC236}">
                <a16:creationId xmlns:a16="http://schemas.microsoft.com/office/drawing/2014/main" id="{321E77CB-9AF8-6A77-4973-1252780AECBE}"/>
              </a:ext>
            </a:extLst>
          </p:cNvPr>
          <p:cNvSpPr>
            <a:spLocks noGrp="1"/>
          </p:cNvSpPr>
          <p:nvPr>
            <p:ph type="dt" sz="half" idx="10"/>
          </p:nvPr>
        </p:nvSpPr>
        <p:spPr/>
        <p:txBody>
          <a:bodyPr/>
          <a:lstStyle/>
          <a:p>
            <a:fld id="{6B6538A9-DEEB-461B-9696-7549E9CC91A4}" type="datetime1">
              <a:rPr lang="it-IT" smtClean="0"/>
              <a:t>18/09/2022</a:t>
            </a:fld>
            <a:endParaRPr lang="it-IT"/>
          </a:p>
        </p:txBody>
      </p:sp>
      <p:sp>
        <p:nvSpPr>
          <p:cNvPr id="8" name="Segnaposto piè di pagina 7">
            <a:extLst>
              <a:ext uri="{FF2B5EF4-FFF2-40B4-BE49-F238E27FC236}">
                <a16:creationId xmlns:a16="http://schemas.microsoft.com/office/drawing/2014/main" id="{864BCFFC-403E-4770-9743-6B37523B29D9}"/>
              </a:ext>
            </a:extLst>
          </p:cNvPr>
          <p:cNvSpPr>
            <a:spLocks noGrp="1"/>
          </p:cNvSpPr>
          <p:nvPr>
            <p:ph type="ftr" sz="quarter" idx="11"/>
          </p:nvPr>
        </p:nvSpPr>
        <p:spPr/>
        <p:txBody>
          <a:bodyPr/>
          <a:lstStyle/>
          <a:p>
            <a:r>
              <a:rPr lang="it-IT"/>
              <a:t>Graziella Arrigo 3BT, Bilal Aboufaris 3BT, Francesca Liotta 07 3AT, Igor Bardetta 3AT</a:t>
            </a:r>
          </a:p>
        </p:txBody>
      </p:sp>
      <p:sp>
        <p:nvSpPr>
          <p:cNvPr id="9" name="Segnaposto numero diapositiva 8">
            <a:extLst>
              <a:ext uri="{FF2B5EF4-FFF2-40B4-BE49-F238E27FC236}">
                <a16:creationId xmlns:a16="http://schemas.microsoft.com/office/drawing/2014/main" id="{B110112A-29CA-EEE1-1D99-D93AE54FF29C}"/>
              </a:ext>
            </a:extLst>
          </p:cNvPr>
          <p:cNvSpPr>
            <a:spLocks noGrp="1"/>
          </p:cNvSpPr>
          <p:nvPr>
            <p:ph type="sldNum" sz="quarter" idx="12"/>
          </p:nvPr>
        </p:nvSpPr>
        <p:spPr/>
        <p:txBody>
          <a:bodyPr/>
          <a:lstStyle/>
          <a:p>
            <a:fld id="{2B64FBEF-8BBF-49EC-83FB-21F5E7FC9370}" type="slidenum">
              <a:rPr lang="it-IT" smtClean="0"/>
              <a:t>11</a:t>
            </a:fld>
            <a:endParaRPr lang="it-IT"/>
          </a:p>
        </p:txBody>
      </p:sp>
    </p:spTree>
    <p:extLst>
      <p:ext uri="{BB962C8B-B14F-4D97-AF65-F5344CB8AC3E}">
        <p14:creationId xmlns:p14="http://schemas.microsoft.com/office/powerpoint/2010/main" val="80633115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2C611E-6CE9-42E6-06EF-DF6704AD87BF}"/>
              </a:ext>
            </a:extLst>
          </p:cNvPr>
          <p:cNvSpPr>
            <a:spLocks noGrp="1"/>
          </p:cNvSpPr>
          <p:nvPr>
            <p:ph type="title"/>
          </p:nvPr>
        </p:nvSpPr>
        <p:spPr/>
        <p:txBody>
          <a:bodyPr/>
          <a:lstStyle/>
          <a:p>
            <a:r>
              <a:rPr lang="it-IT" sz="5000" b="1" dirty="0">
                <a:ln w="6600">
                  <a:solidFill>
                    <a:schemeClr val="accent2"/>
                  </a:solidFill>
                  <a:prstDash val="solid"/>
                </a:ln>
                <a:solidFill>
                  <a:srgbClr val="FFFFFF"/>
                </a:solidFill>
                <a:effectLst>
                  <a:outerShdw dist="38100" dir="2700000" algn="tl" rotWithShape="0">
                    <a:schemeClr val="accent2"/>
                  </a:outerShdw>
                </a:effectLst>
              </a:rPr>
              <a:t>UN PO’ DI STORIA…</a:t>
            </a:r>
          </a:p>
        </p:txBody>
      </p:sp>
      <p:sp>
        <p:nvSpPr>
          <p:cNvPr id="3" name="Segnaposto contenuto 2">
            <a:extLst>
              <a:ext uri="{FF2B5EF4-FFF2-40B4-BE49-F238E27FC236}">
                <a16:creationId xmlns:a16="http://schemas.microsoft.com/office/drawing/2014/main" id="{2A2B9C85-0114-6284-9AEB-2E9467584E7E}"/>
              </a:ext>
            </a:extLst>
          </p:cNvPr>
          <p:cNvSpPr>
            <a:spLocks noGrp="1"/>
          </p:cNvSpPr>
          <p:nvPr>
            <p:ph idx="1"/>
          </p:nvPr>
        </p:nvSpPr>
        <p:spPr>
          <a:xfrm>
            <a:off x="947565" y="2754329"/>
            <a:ext cx="6056549" cy="3416300"/>
          </a:xfrm>
          <a:solidFill>
            <a:srgbClr val="DAEFD3"/>
          </a:solid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gn="just">
              <a:buNone/>
            </a:pPr>
            <a:r>
              <a:rPr lang="it-IT" sz="2400" dirty="0">
                <a:latin typeface="Bookman Old Style" panose="02050604050505020204" pitchFamily="18" charset="0"/>
              </a:rPr>
              <a:t>Costruiti sul finire dell’Ottocento dal nuovo Stato Italiano unificato per difendere lo Stretto di Messina dai nemici esterni, formano un sistema unico al mondo costituito da venti postazioni fortificate disposte sulle due sponde della Sicilia e della Calabria. Poiché il re dell’epoca era Umberto I, sono conosciuti anche come Forti Umbertini.</a:t>
            </a:r>
          </a:p>
        </p:txBody>
      </p:sp>
      <p:sp>
        <p:nvSpPr>
          <p:cNvPr id="4" name="AutoShape 2">
            <a:extLst>
              <a:ext uri="{FF2B5EF4-FFF2-40B4-BE49-F238E27FC236}">
                <a16:creationId xmlns:a16="http://schemas.microsoft.com/office/drawing/2014/main" id="{5BBE8C0C-5599-49DE-62FA-E204623A84F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 name="Immagine 4">
            <a:extLst>
              <a:ext uri="{FF2B5EF4-FFF2-40B4-BE49-F238E27FC236}">
                <a16:creationId xmlns:a16="http://schemas.microsoft.com/office/drawing/2014/main" id="{E349178B-701F-24EB-77AA-250F133637AC}"/>
              </a:ext>
            </a:extLst>
          </p:cNvPr>
          <p:cNvPicPr>
            <a:picLocks noChangeAspect="1"/>
          </p:cNvPicPr>
          <p:nvPr/>
        </p:nvPicPr>
        <p:blipFill>
          <a:blip r:embed="rId2"/>
          <a:stretch>
            <a:fillRect/>
          </a:stretch>
        </p:blipFill>
        <p:spPr>
          <a:xfrm>
            <a:off x="8248454" y="2606249"/>
            <a:ext cx="2837163" cy="371245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Segnaposto data 8">
            <a:extLst>
              <a:ext uri="{FF2B5EF4-FFF2-40B4-BE49-F238E27FC236}">
                <a16:creationId xmlns:a16="http://schemas.microsoft.com/office/drawing/2014/main" id="{ED018DB4-5362-D367-0BC4-D70F1A2F8144}"/>
              </a:ext>
            </a:extLst>
          </p:cNvPr>
          <p:cNvSpPr>
            <a:spLocks noGrp="1"/>
          </p:cNvSpPr>
          <p:nvPr>
            <p:ph type="dt" sz="half" idx="10"/>
          </p:nvPr>
        </p:nvSpPr>
        <p:spPr/>
        <p:txBody>
          <a:bodyPr/>
          <a:lstStyle/>
          <a:p>
            <a:fld id="{E22AF2F2-0705-49DF-9187-E85568F0FEA4}" type="datetime1">
              <a:rPr lang="it-IT" smtClean="0"/>
              <a:t>18/09/2022</a:t>
            </a:fld>
            <a:endParaRPr lang="it-IT"/>
          </a:p>
        </p:txBody>
      </p:sp>
      <p:sp>
        <p:nvSpPr>
          <p:cNvPr id="10" name="Segnaposto piè di pagina 9">
            <a:extLst>
              <a:ext uri="{FF2B5EF4-FFF2-40B4-BE49-F238E27FC236}">
                <a16:creationId xmlns:a16="http://schemas.microsoft.com/office/drawing/2014/main" id="{61E2E272-5FC0-82A1-8838-DF5C48D1D44E}"/>
              </a:ext>
            </a:extLst>
          </p:cNvPr>
          <p:cNvSpPr>
            <a:spLocks noGrp="1"/>
          </p:cNvSpPr>
          <p:nvPr>
            <p:ph type="ftr" sz="quarter" idx="11"/>
          </p:nvPr>
        </p:nvSpPr>
        <p:spPr/>
        <p:txBody>
          <a:bodyPr/>
          <a:lstStyle/>
          <a:p>
            <a:r>
              <a:rPr lang="it-IT"/>
              <a:t>Graziella Arrigo 3BT, Bilal Aboufaris 3BT, Francesca Liotta 07 3AT, Igor Bardetta 3AT</a:t>
            </a:r>
          </a:p>
        </p:txBody>
      </p:sp>
      <p:sp>
        <p:nvSpPr>
          <p:cNvPr id="11" name="Segnaposto numero diapositiva 10">
            <a:extLst>
              <a:ext uri="{FF2B5EF4-FFF2-40B4-BE49-F238E27FC236}">
                <a16:creationId xmlns:a16="http://schemas.microsoft.com/office/drawing/2014/main" id="{FB80DF1B-96C4-083B-0BE3-00822853D714}"/>
              </a:ext>
            </a:extLst>
          </p:cNvPr>
          <p:cNvSpPr>
            <a:spLocks noGrp="1"/>
          </p:cNvSpPr>
          <p:nvPr>
            <p:ph type="sldNum" sz="quarter" idx="12"/>
          </p:nvPr>
        </p:nvSpPr>
        <p:spPr/>
        <p:txBody>
          <a:bodyPr/>
          <a:lstStyle/>
          <a:p>
            <a:fld id="{2B64FBEF-8BBF-49EC-83FB-21F5E7FC9370}" type="slidenum">
              <a:rPr lang="it-IT" smtClean="0"/>
              <a:t>2</a:t>
            </a:fld>
            <a:endParaRPr lang="it-IT"/>
          </a:p>
        </p:txBody>
      </p:sp>
    </p:spTree>
    <p:extLst>
      <p:ext uri="{BB962C8B-B14F-4D97-AF65-F5344CB8AC3E}">
        <p14:creationId xmlns:p14="http://schemas.microsoft.com/office/powerpoint/2010/main" val="38231174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down)">
                                      <p:cBhvr>
                                        <p:cTn id="11" dur="1000"/>
                                        <p:tgtEl>
                                          <p:spTgt spid="3">
                                            <p:bg/>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1000"/>
                                        <p:tgtEl>
                                          <p:spTgt spid="3">
                                            <p:txEl>
                                              <p:pRg st="0" end="0"/>
                                            </p:txEl>
                                          </p:spTgt>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54954" y="973668"/>
            <a:ext cx="6980377" cy="706964"/>
          </a:xfrm>
        </p:spPr>
        <p:txBody>
          <a:bodyPr/>
          <a:lstStyle/>
          <a:p>
            <a:r>
              <a:rPr lang="it-IT" sz="5000" b="1" dirty="0">
                <a:ln w="6600">
                  <a:solidFill>
                    <a:srgbClr val="549E39"/>
                  </a:solidFill>
                  <a:prstDash val="solid"/>
                </a:ln>
                <a:solidFill>
                  <a:srgbClr val="FFFFFF"/>
                </a:solidFill>
                <a:effectLst>
                  <a:outerShdw dist="38100" dir="2700000" algn="tl" rotWithShape="0">
                    <a:schemeClr val="accent2"/>
                  </a:outerShdw>
                </a:effectLst>
              </a:rPr>
              <a:t>COSA SONO OGGI?</a:t>
            </a:r>
          </a:p>
        </p:txBody>
      </p:sp>
      <p:sp>
        <p:nvSpPr>
          <p:cNvPr id="3" name="Segnaposto contenuto 2"/>
          <p:cNvSpPr>
            <a:spLocks noGrp="1"/>
          </p:cNvSpPr>
          <p:nvPr>
            <p:ph idx="1"/>
          </p:nvPr>
        </p:nvSpPr>
        <p:spPr>
          <a:xfrm>
            <a:off x="668034" y="3026004"/>
            <a:ext cx="6980378" cy="2422689"/>
          </a:xfrm>
          <a:solidFill>
            <a:srgbClr val="DAEFD3"/>
          </a:solidFill>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gn="just">
              <a:buNone/>
            </a:pPr>
            <a:r>
              <a:rPr lang="it-IT" sz="2400" dirty="0">
                <a:solidFill>
                  <a:schemeClr val="tx1">
                    <a:lumMod val="85000"/>
                    <a:lumOff val="15000"/>
                  </a:schemeClr>
                </a:solidFill>
                <a:latin typeface="Bookman Old Style" panose="02050604050505020204" pitchFamily="18" charset="0"/>
                <a:cs typeface="Arial" panose="020B0604020202020204" pitchFamily="34" charset="0"/>
              </a:rPr>
              <a:t>I </a:t>
            </a:r>
            <a:r>
              <a:rPr lang="it-IT" sz="2400" b="1" dirty="0">
                <a:solidFill>
                  <a:srgbClr val="549E39"/>
                </a:solidFill>
                <a:latin typeface="Bookman Old Style" panose="02050604050505020204" pitchFamily="18" charset="0"/>
                <a:cs typeface="Arial" panose="020B0604020202020204" pitchFamily="34" charset="0"/>
              </a:rPr>
              <a:t>forti</a:t>
            </a:r>
            <a:r>
              <a:rPr lang="it-IT" sz="2400" dirty="0">
                <a:solidFill>
                  <a:schemeClr val="tx1">
                    <a:lumMod val="75000"/>
                    <a:lumOff val="25000"/>
                  </a:schemeClr>
                </a:solidFill>
                <a:latin typeface="Bookman Old Style" panose="02050604050505020204" pitchFamily="18" charset="0"/>
                <a:cs typeface="Arial" panose="020B0604020202020204" pitchFamily="34" charset="0"/>
              </a:rPr>
              <a:t>, </a:t>
            </a:r>
            <a:r>
              <a:rPr lang="it-IT" sz="2400" dirty="0">
                <a:solidFill>
                  <a:schemeClr val="tx1">
                    <a:lumMod val="85000"/>
                    <a:lumOff val="15000"/>
                  </a:schemeClr>
                </a:solidFill>
                <a:latin typeface="Bookman Old Style" panose="02050604050505020204" pitchFamily="18" charset="0"/>
                <a:cs typeface="Arial" panose="020B0604020202020204" pitchFamily="34" charset="0"/>
              </a:rPr>
              <a:t>quelli che prima erano luoghi strategici ora sono diventati osservatori panoramici con valenza ambientale… </a:t>
            </a:r>
            <a:r>
              <a:rPr lang="it-IT" sz="2400" dirty="0">
                <a:solidFill>
                  <a:schemeClr val="tx1">
                    <a:lumMod val="75000"/>
                    <a:lumOff val="25000"/>
                  </a:schemeClr>
                </a:solidFill>
                <a:latin typeface="Bookman Old Style" panose="02050604050505020204" pitchFamily="18" charset="0"/>
                <a:cs typeface="Arial" panose="020B0604020202020204" pitchFamily="34" charset="0"/>
              </a:rPr>
              <a:t>insomma ad </a:t>
            </a:r>
            <a:r>
              <a:rPr lang="it-IT" sz="2400" dirty="0">
                <a:latin typeface="Bookman Old Style" panose="02050604050505020204" pitchFamily="18" charset="0"/>
                <a:cs typeface="Arial" panose="020B0604020202020204" pitchFamily="34" charset="0"/>
              </a:rPr>
              <a:t>oggi delle magnifiche terrazze da cui ammirare uno dei panorami più belli al mondo; questo soprattutto per favorire il turismo.</a:t>
            </a:r>
          </a:p>
        </p:txBody>
      </p:sp>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b="3189"/>
          <a:stretch/>
        </p:blipFill>
        <p:spPr>
          <a:xfrm>
            <a:off x="7987423" y="2825274"/>
            <a:ext cx="3439779" cy="32745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Segnaposto data 7">
            <a:extLst>
              <a:ext uri="{FF2B5EF4-FFF2-40B4-BE49-F238E27FC236}">
                <a16:creationId xmlns:a16="http://schemas.microsoft.com/office/drawing/2014/main" id="{56651ED8-A419-6649-C3AA-1958DC3D9B74}"/>
              </a:ext>
            </a:extLst>
          </p:cNvPr>
          <p:cNvSpPr>
            <a:spLocks noGrp="1"/>
          </p:cNvSpPr>
          <p:nvPr>
            <p:ph type="dt" sz="half" idx="10"/>
          </p:nvPr>
        </p:nvSpPr>
        <p:spPr/>
        <p:txBody>
          <a:bodyPr/>
          <a:lstStyle/>
          <a:p>
            <a:fld id="{3FB8CCE8-0D3D-441A-86F6-D12905E56FD1}" type="datetime1">
              <a:rPr lang="it-IT" smtClean="0"/>
              <a:t>18/09/2022</a:t>
            </a:fld>
            <a:endParaRPr lang="it-IT"/>
          </a:p>
        </p:txBody>
      </p:sp>
      <p:sp>
        <p:nvSpPr>
          <p:cNvPr id="9" name="Segnaposto piè di pagina 8">
            <a:extLst>
              <a:ext uri="{FF2B5EF4-FFF2-40B4-BE49-F238E27FC236}">
                <a16:creationId xmlns:a16="http://schemas.microsoft.com/office/drawing/2014/main" id="{FF7A6132-D527-F0D0-D8C7-9A5ED024EBD1}"/>
              </a:ext>
            </a:extLst>
          </p:cNvPr>
          <p:cNvSpPr>
            <a:spLocks noGrp="1"/>
          </p:cNvSpPr>
          <p:nvPr>
            <p:ph type="ftr" sz="quarter" idx="11"/>
          </p:nvPr>
        </p:nvSpPr>
        <p:spPr/>
        <p:txBody>
          <a:bodyPr/>
          <a:lstStyle/>
          <a:p>
            <a:r>
              <a:rPr lang="it-IT"/>
              <a:t>Graziella Arrigo 3BT, Bilal Aboufaris 3BT, Francesca Liotta 07 3AT, Igor Bardetta 3AT</a:t>
            </a:r>
          </a:p>
        </p:txBody>
      </p:sp>
      <p:sp>
        <p:nvSpPr>
          <p:cNvPr id="10" name="Segnaposto numero diapositiva 9">
            <a:extLst>
              <a:ext uri="{FF2B5EF4-FFF2-40B4-BE49-F238E27FC236}">
                <a16:creationId xmlns:a16="http://schemas.microsoft.com/office/drawing/2014/main" id="{7B6F2E1D-0448-3DC0-9D6F-2309756EC31B}"/>
              </a:ext>
            </a:extLst>
          </p:cNvPr>
          <p:cNvSpPr>
            <a:spLocks noGrp="1"/>
          </p:cNvSpPr>
          <p:nvPr>
            <p:ph type="sldNum" sz="quarter" idx="12"/>
          </p:nvPr>
        </p:nvSpPr>
        <p:spPr/>
        <p:txBody>
          <a:bodyPr/>
          <a:lstStyle/>
          <a:p>
            <a:fld id="{2B64FBEF-8BBF-49EC-83FB-21F5E7FC9370}" type="slidenum">
              <a:rPr lang="it-IT" smtClean="0"/>
              <a:t>3</a:t>
            </a:fld>
            <a:endParaRPr lang="it-IT"/>
          </a:p>
        </p:txBody>
      </p:sp>
    </p:spTree>
    <p:extLst>
      <p:ext uri="{BB962C8B-B14F-4D97-AF65-F5344CB8AC3E}">
        <p14:creationId xmlns:p14="http://schemas.microsoft.com/office/powerpoint/2010/main" val="20697711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4" presetClass="entr" presetSubtype="1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5000" b="1" dirty="0">
                <a:ln w="6600">
                  <a:solidFill>
                    <a:srgbClr val="549E39"/>
                  </a:solidFill>
                  <a:prstDash val="solid"/>
                </a:ln>
                <a:solidFill>
                  <a:srgbClr val="FFFFFF"/>
                </a:solidFill>
                <a:effectLst>
                  <a:outerShdw dist="38100" dir="2700000" algn="tl" rotWithShape="0">
                    <a:schemeClr val="accent2"/>
                  </a:outerShdw>
                </a:effectLst>
              </a:rPr>
              <a:t>FORTE CASTELLACCIO</a:t>
            </a:r>
          </a:p>
        </p:txBody>
      </p:sp>
      <p:sp>
        <p:nvSpPr>
          <p:cNvPr id="3" name="Segnaposto contenuto 2"/>
          <p:cNvSpPr>
            <a:spLocks noGrp="1"/>
          </p:cNvSpPr>
          <p:nvPr>
            <p:ph idx="1"/>
          </p:nvPr>
        </p:nvSpPr>
        <p:spPr>
          <a:xfrm>
            <a:off x="523890" y="2667894"/>
            <a:ext cx="6804189" cy="3810180"/>
          </a:xfrm>
          <a:solidFill>
            <a:schemeClr val="bg1"/>
          </a:solidFill>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gn="just">
              <a:buNone/>
            </a:pPr>
            <a:r>
              <a:rPr lang="it-IT" sz="2400" dirty="0">
                <a:latin typeface="Bookman Old Style" panose="02050604050505020204" pitchFamily="18" charset="0"/>
              </a:rPr>
              <a:t>Il viaggio alla ricerca dei luoghi abbandonati della Sicilia ci porta oggi a Messina, per visitare </a:t>
            </a:r>
            <a:r>
              <a:rPr lang="it-IT" sz="2400" b="1" dirty="0">
                <a:solidFill>
                  <a:srgbClr val="549E39"/>
                </a:solidFill>
                <a:latin typeface="Bookman Old Style" panose="02050604050505020204" pitchFamily="18" charset="0"/>
              </a:rPr>
              <a:t>Forte </a:t>
            </a:r>
            <a:r>
              <a:rPr lang="it-IT" sz="2400" b="1" dirty="0">
                <a:solidFill>
                  <a:schemeClr val="accent1"/>
                </a:solidFill>
                <a:latin typeface="Bookman Old Style" panose="02050604050505020204" pitchFamily="18" charset="0"/>
              </a:rPr>
              <a:t>Castellaccio</a:t>
            </a:r>
            <a:r>
              <a:rPr lang="it-IT" sz="2400" dirty="0">
                <a:latin typeface="Bookman Old Style" panose="02050604050505020204" pitchFamily="18" charset="0"/>
              </a:rPr>
              <a:t>. Fatto costruire sotto il Vicerè Giovanni De Vega, nel 1547 ed era inizialmente costituito da fascine e legname. Nel 1908 quest’ultimo subì il </a:t>
            </a:r>
            <a:r>
              <a:rPr lang="it-IT" sz="2400" b="1" dirty="0">
                <a:solidFill>
                  <a:srgbClr val="549E39"/>
                </a:solidFill>
                <a:latin typeface="Bookman Old Style" panose="02050604050505020204" pitchFamily="18" charset="0"/>
              </a:rPr>
              <a:t>terremoto </a:t>
            </a:r>
            <a:r>
              <a:rPr lang="it-IT" sz="2400" dirty="0">
                <a:latin typeface="Bookman Old Style" panose="02050604050505020204" pitchFamily="18" charset="0"/>
              </a:rPr>
              <a:t>che colpì Messina. Durante il secondo conflitto mondiale venne invece ulteriormente </a:t>
            </a:r>
            <a:r>
              <a:rPr lang="it-IT" sz="2400" b="1" dirty="0">
                <a:solidFill>
                  <a:srgbClr val="549E39"/>
                </a:solidFill>
                <a:latin typeface="Bookman Old Style" panose="02050604050505020204" pitchFamily="18" charset="0"/>
              </a:rPr>
              <a:t>danneggiato </a:t>
            </a:r>
            <a:r>
              <a:rPr lang="it-IT" sz="2400" dirty="0">
                <a:solidFill>
                  <a:schemeClr val="tx1">
                    <a:lumMod val="85000"/>
                    <a:lumOff val="15000"/>
                  </a:schemeClr>
                </a:solidFill>
                <a:latin typeface="Bookman Old Style" panose="02050604050505020204" pitchFamily="18" charset="0"/>
              </a:rPr>
              <a:t>rimanendo sino ad oggi in pessimo stato poiché non è stato mai fatto un intervento di bonifica.</a:t>
            </a:r>
            <a:endParaRPr lang="it-IT" dirty="0">
              <a:solidFill>
                <a:schemeClr val="tx1">
                  <a:lumMod val="85000"/>
                  <a:lumOff val="15000"/>
                </a:schemeClr>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0930" y="2914141"/>
            <a:ext cx="3710570" cy="3317686"/>
          </a:xfrm>
          <a:prstGeom prst="rect">
            <a:avLst/>
          </a:prstGeom>
          <a:ln>
            <a:noFill/>
          </a:ln>
          <a:effectLst>
            <a:glow rad="101600">
              <a:schemeClr val="accent1">
                <a:satMod val="175000"/>
                <a:alpha val="40000"/>
              </a:schemeClr>
            </a:glow>
            <a:outerShdw blurRad="292100" dist="139700" dir="2700000" algn="tl" rotWithShape="0">
              <a:srgbClr val="333333">
                <a:alpha val="65000"/>
              </a:srgbClr>
            </a:outerShdw>
          </a:effectLst>
        </p:spPr>
      </p:pic>
      <p:sp>
        <p:nvSpPr>
          <p:cNvPr id="8" name="Segnaposto data 7">
            <a:extLst>
              <a:ext uri="{FF2B5EF4-FFF2-40B4-BE49-F238E27FC236}">
                <a16:creationId xmlns:a16="http://schemas.microsoft.com/office/drawing/2014/main" id="{96B55578-F448-1828-4414-B687766FEE41}"/>
              </a:ext>
            </a:extLst>
          </p:cNvPr>
          <p:cNvSpPr>
            <a:spLocks noGrp="1"/>
          </p:cNvSpPr>
          <p:nvPr>
            <p:ph type="dt" sz="half" idx="10"/>
          </p:nvPr>
        </p:nvSpPr>
        <p:spPr/>
        <p:txBody>
          <a:bodyPr/>
          <a:lstStyle/>
          <a:p>
            <a:fld id="{A7F5D468-EAE0-4BB2-AEB5-3B00F9C8CCB4}" type="datetime1">
              <a:rPr lang="it-IT" smtClean="0"/>
              <a:t>18/09/2022</a:t>
            </a:fld>
            <a:endParaRPr lang="it-IT"/>
          </a:p>
        </p:txBody>
      </p:sp>
      <p:sp>
        <p:nvSpPr>
          <p:cNvPr id="9" name="Segnaposto piè di pagina 8">
            <a:extLst>
              <a:ext uri="{FF2B5EF4-FFF2-40B4-BE49-F238E27FC236}">
                <a16:creationId xmlns:a16="http://schemas.microsoft.com/office/drawing/2014/main" id="{CA02833D-6108-5A26-A6E6-CBF40F738743}"/>
              </a:ext>
            </a:extLst>
          </p:cNvPr>
          <p:cNvSpPr>
            <a:spLocks noGrp="1"/>
          </p:cNvSpPr>
          <p:nvPr>
            <p:ph type="ftr" sz="quarter" idx="11"/>
          </p:nvPr>
        </p:nvSpPr>
        <p:spPr/>
        <p:txBody>
          <a:bodyPr/>
          <a:lstStyle/>
          <a:p>
            <a:r>
              <a:rPr lang="it-IT"/>
              <a:t>Graziella Arrigo 3BT, Bilal Aboufaris 3BT, Francesca Liotta 07 3AT, Igor Bardetta 3AT</a:t>
            </a:r>
          </a:p>
        </p:txBody>
      </p:sp>
      <p:sp>
        <p:nvSpPr>
          <p:cNvPr id="10" name="Segnaposto numero diapositiva 9">
            <a:extLst>
              <a:ext uri="{FF2B5EF4-FFF2-40B4-BE49-F238E27FC236}">
                <a16:creationId xmlns:a16="http://schemas.microsoft.com/office/drawing/2014/main" id="{13677CDA-699E-C047-1E14-ABEB4B5A2D7E}"/>
              </a:ext>
            </a:extLst>
          </p:cNvPr>
          <p:cNvSpPr>
            <a:spLocks noGrp="1"/>
          </p:cNvSpPr>
          <p:nvPr>
            <p:ph type="sldNum" sz="quarter" idx="12"/>
          </p:nvPr>
        </p:nvSpPr>
        <p:spPr/>
        <p:txBody>
          <a:bodyPr/>
          <a:lstStyle/>
          <a:p>
            <a:fld id="{2B64FBEF-8BBF-49EC-83FB-21F5E7FC9370}" type="slidenum">
              <a:rPr lang="it-IT" smtClean="0"/>
              <a:t>4</a:t>
            </a:fld>
            <a:endParaRPr lang="it-IT"/>
          </a:p>
        </p:txBody>
      </p:sp>
    </p:spTree>
    <p:extLst>
      <p:ext uri="{BB962C8B-B14F-4D97-AF65-F5344CB8AC3E}">
        <p14:creationId xmlns:p14="http://schemas.microsoft.com/office/powerpoint/2010/main" val="29702935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Vertical)">
                                      <p:cBhvr>
                                        <p:cTn id="11" dur="1000"/>
                                        <p:tgtEl>
                                          <p:spTgt spid="3">
                                            <p:bg/>
                                          </p:spTgt>
                                        </p:tgtEl>
                                      </p:cBhvr>
                                    </p:animEffect>
                                  </p:child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1000"/>
                                        <p:tgtEl>
                                          <p:spTgt spid="3">
                                            <p:txEl>
                                              <p:pRg st="0" end="0"/>
                                            </p:txEl>
                                          </p:spTgt>
                                        </p:tgtEl>
                                      </p:cBhvr>
                                    </p:animEffect>
                                  </p:childTnLst>
                                </p:cTn>
                              </p:par>
                            </p:childTnLst>
                          </p:cTn>
                        </p:par>
                        <p:par>
                          <p:cTn id="16" fill="hold">
                            <p:stCondLst>
                              <p:cond delay="3000"/>
                            </p:stCondLst>
                            <p:childTnLst>
                              <p:par>
                                <p:cTn id="17" presetID="21"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5000" b="1" dirty="0">
                <a:ln w="6600">
                  <a:solidFill>
                    <a:srgbClr val="549E39"/>
                  </a:solidFill>
                  <a:prstDash val="solid"/>
                </a:ln>
                <a:solidFill>
                  <a:srgbClr val="FFFFFF"/>
                </a:solidFill>
                <a:effectLst>
                  <a:outerShdw dist="38100" dir="2700000" algn="tl" rotWithShape="0">
                    <a:schemeClr val="accent2"/>
                  </a:outerShdw>
                </a:effectLst>
              </a:rPr>
              <a:t>FORTE MASOTTO</a:t>
            </a:r>
          </a:p>
        </p:txBody>
      </p:sp>
      <p:sp>
        <p:nvSpPr>
          <p:cNvPr id="3" name="Segnaposto contenuto 2"/>
          <p:cNvSpPr>
            <a:spLocks noGrp="1"/>
          </p:cNvSpPr>
          <p:nvPr>
            <p:ph idx="1"/>
          </p:nvPr>
        </p:nvSpPr>
        <p:spPr>
          <a:xfrm>
            <a:off x="998152" y="2956311"/>
            <a:ext cx="4758704" cy="2710677"/>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r>
              <a:rPr lang="it-IT" sz="2400" dirty="0">
                <a:latin typeface="Bookman Old Style" panose="02050604050505020204" pitchFamily="18" charset="0"/>
              </a:rPr>
              <a:t>Il </a:t>
            </a:r>
            <a:r>
              <a:rPr lang="it-IT" sz="2400" b="1" dirty="0">
                <a:solidFill>
                  <a:srgbClr val="549E39"/>
                </a:solidFill>
                <a:latin typeface="Bookman Old Style" panose="02050604050505020204" pitchFamily="18" charset="0"/>
              </a:rPr>
              <a:t>forte Masotto </a:t>
            </a:r>
            <a:r>
              <a:rPr lang="it-IT" sz="2400" dirty="0">
                <a:latin typeface="Bookman Old Style" panose="02050604050505020204" pitchFamily="18" charset="0"/>
              </a:rPr>
              <a:t>è la più vecchia opera messinese del periodo umbertino. La batteria Masotto è una vera fortezza, in quanto si distingue per dimensioni da tutte le opere umbertine. </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2931" y="2705492"/>
            <a:ext cx="4473047" cy="3354785"/>
          </a:xfrm>
          <a:prstGeom prst="roundRect">
            <a:avLst>
              <a:gd name="adj" fmla="val 971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Segnaposto data 7">
            <a:extLst>
              <a:ext uri="{FF2B5EF4-FFF2-40B4-BE49-F238E27FC236}">
                <a16:creationId xmlns:a16="http://schemas.microsoft.com/office/drawing/2014/main" id="{5DFA1587-9FF7-8774-9F0B-F920BA54E27C}"/>
              </a:ext>
            </a:extLst>
          </p:cNvPr>
          <p:cNvSpPr>
            <a:spLocks noGrp="1"/>
          </p:cNvSpPr>
          <p:nvPr>
            <p:ph type="dt" sz="half" idx="10"/>
          </p:nvPr>
        </p:nvSpPr>
        <p:spPr/>
        <p:txBody>
          <a:bodyPr/>
          <a:lstStyle/>
          <a:p>
            <a:fld id="{3ADDB2E9-729A-4AC9-83D8-7370E118DF46}" type="datetime1">
              <a:rPr lang="it-IT" smtClean="0"/>
              <a:t>18/09/2022</a:t>
            </a:fld>
            <a:endParaRPr lang="it-IT"/>
          </a:p>
        </p:txBody>
      </p:sp>
      <p:sp>
        <p:nvSpPr>
          <p:cNvPr id="9" name="Segnaposto piè di pagina 8">
            <a:extLst>
              <a:ext uri="{FF2B5EF4-FFF2-40B4-BE49-F238E27FC236}">
                <a16:creationId xmlns:a16="http://schemas.microsoft.com/office/drawing/2014/main" id="{8B0D414D-BBB8-43FB-189A-A59B8C730ACC}"/>
              </a:ext>
            </a:extLst>
          </p:cNvPr>
          <p:cNvSpPr>
            <a:spLocks noGrp="1"/>
          </p:cNvSpPr>
          <p:nvPr>
            <p:ph type="ftr" sz="quarter" idx="11"/>
          </p:nvPr>
        </p:nvSpPr>
        <p:spPr/>
        <p:txBody>
          <a:bodyPr/>
          <a:lstStyle/>
          <a:p>
            <a:r>
              <a:rPr lang="it-IT"/>
              <a:t>Graziella Arrigo 3BT, Bilal Aboufaris 3BT, Francesca Liotta 07 3AT, Igor Bardetta 3AT</a:t>
            </a:r>
          </a:p>
        </p:txBody>
      </p:sp>
      <p:sp>
        <p:nvSpPr>
          <p:cNvPr id="10" name="Segnaposto numero diapositiva 9">
            <a:extLst>
              <a:ext uri="{FF2B5EF4-FFF2-40B4-BE49-F238E27FC236}">
                <a16:creationId xmlns:a16="http://schemas.microsoft.com/office/drawing/2014/main" id="{8D8D39AE-782E-3E4C-1AC6-9C6318BDCCAE}"/>
              </a:ext>
            </a:extLst>
          </p:cNvPr>
          <p:cNvSpPr>
            <a:spLocks noGrp="1"/>
          </p:cNvSpPr>
          <p:nvPr>
            <p:ph type="sldNum" sz="quarter" idx="12"/>
          </p:nvPr>
        </p:nvSpPr>
        <p:spPr/>
        <p:txBody>
          <a:bodyPr/>
          <a:lstStyle/>
          <a:p>
            <a:fld id="{2B64FBEF-8BBF-49EC-83FB-21F5E7FC9370}" type="slidenum">
              <a:rPr lang="it-IT" smtClean="0"/>
              <a:t>5</a:t>
            </a:fld>
            <a:endParaRPr lang="it-IT"/>
          </a:p>
        </p:txBody>
      </p:sp>
    </p:spTree>
    <p:extLst>
      <p:ext uri="{BB962C8B-B14F-4D97-AF65-F5344CB8AC3E}">
        <p14:creationId xmlns:p14="http://schemas.microsoft.com/office/powerpoint/2010/main" val="284131676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1000"/>
                                        <p:tgtEl>
                                          <p:spTgt spid="3">
                                            <p:bg/>
                                          </p:spTgt>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1000"/>
                                        <p:tgtEl>
                                          <p:spTgt spid="3">
                                            <p:txEl>
                                              <p:pRg st="0" end="0"/>
                                            </p:txEl>
                                          </p:spTgt>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400" b="1" dirty="0">
                <a:ln w="6600">
                  <a:solidFill>
                    <a:schemeClr val="accent2"/>
                  </a:solidFill>
                  <a:prstDash val="solid"/>
                </a:ln>
                <a:solidFill>
                  <a:srgbClr val="FFFFFF"/>
                </a:solidFill>
                <a:effectLst>
                  <a:outerShdw dist="38100" dir="2700000" algn="tl" rotWithShape="0">
                    <a:schemeClr val="accent2"/>
                  </a:outerShdw>
                </a:effectLst>
              </a:rPr>
              <a:t>FORTE DEL SANTISSIMO SALVATORE</a:t>
            </a:r>
          </a:p>
        </p:txBody>
      </p:sp>
      <p:sp>
        <p:nvSpPr>
          <p:cNvPr id="3" name="Segnaposto contenuto 2"/>
          <p:cNvSpPr>
            <a:spLocks noGrp="1"/>
          </p:cNvSpPr>
          <p:nvPr>
            <p:ph idx="1"/>
          </p:nvPr>
        </p:nvSpPr>
        <p:spPr>
          <a:xfrm>
            <a:off x="549649" y="2423195"/>
            <a:ext cx="6614722" cy="4080635"/>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it-IT" sz="2400" dirty="0">
                <a:latin typeface="Bookman Old Style" panose="02050604050505020204" pitchFamily="18" charset="0"/>
              </a:rPr>
              <a:t>Sorge sulla stretta </a:t>
            </a:r>
            <a:r>
              <a:rPr lang="it-IT" sz="2400" dirty="0">
                <a:latin typeface="Bookman Old Style" panose="02050604050505020204" pitchFamily="18" charset="0"/>
                <a:hlinkClick r:id="rId2" tooltip="Penisola di San Raineri"/>
              </a:rPr>
              <a:t>penisola di San Raineri</a:t>
            </a:r>
            <a:r>
              <a:rPr lang="it-IT" sz="2400" dirty="0">
                <a:latin typeface="Bookman Old Style" panose="02050604050505020204" pitchFamily="18" charset="0"/>
              </a:rPr>
              <a:t> che con la sua caratteristica forma a falce caratterizza il grande porto naturale di Messina. Così chiamato perché fu costruito nel luogo in cui esisteva l'antica sede dell'</a:t>
            </a:r>
            <a:r>
              <a:rPr lang="it-IT" sz="2400" u="sng" dirty="0" err="1">
                <a:latin typeface="Bookman Old Style" panose="02050604050505020204" pitchFamily="18" charset="0"/>
                <a:hlinkClick r:id="rId3"/>
              </a:rPr>
              <a:t>A</a:t>
            </a:r>
            <a:r>
              <a:rPr lang="it-IT" sz="2400" dirty="0" err="1">
                <a:latin typeface="Bookman Old Style" panose="02050604050505020204" pitchFamily="18" charset="0"/>
                <a:hlinkClick r:id="rId3"/>
              </a:rPr>
              <a:t>rchimandritato</a:t>
            </a:r>
            <a:r>
              <a:rPr lang="it-IT" sz="2400" dirty="0">
                <a:latin typeface="Bookman Old Style" panose="02050604050505020204" pitchFamily="18" charset="0"/>
                <a:hlinkClick r:id="rId3"/>
              </a:rPr>
              <a:t> del Santissimo Salvatore</a:t>
            </a:r>
            <a:r>
              <a:rPr lang="it-IT" sz="2400" dirty="0">
                <a:latin typeface="Bookman Old Style" panose="02050604050505020204" pitchFamily="18" charset="0"/>
              </a:rPr>
              <a:t>. In passato la struttura subì gravi danni e successive modifiche per l'esplosione del deposito delle polveri nel XVII secolo e poi a causa dei terremoti del 1783 e del 1908.</a:t>
            </a:r>
          </a:p>
        </p:txBody>
      </p:sp>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7497" y="2884753"/>
            <a:ext cx="4398339" cy="3157517"/>
          </a:xfrm>
          <a:prstGeom prst="rect">
            <a:avLst/>
          </a:prstGeom>
          <a:ln>
            <a:noFill/>
          </a:ln>
          <a:effectLst>
            <a:glow rad="101600">
              <a:schemeClr val="accent1">
                <a:satMod val="175000"/>
                <a:alpha val="40000"/>
              </a:schemeClr>
            </a:glow>
            <a:outerShdw blurRad="190500" algn="tl" rotWithShape="0">
              <a:srgbClr val="000000">
                <a:alpha val="70000"/>
              </a:srgbClr>
            </a:outerShdw>
          </a:effectLst>
        </p:spPr>
      </p:pic>
      <p:sp>
        <p:nvSpPr>
          <p:cNvPr id="8" name="Segnaposto data 7">
            <a:extLst>
              <a:ext uri="{FF2B5EF4-FFF2-40B4-BE49-F238E27FC236}">
                <a16:creationId xmlns:a16="http://schemas.microsoft.com/office/drawing/2014/main" id="{0A84BB3A-80C5-6B5C-8B0C-96801451D604}"/>
              </a:ext>
            </a:extLst>
          </p:cNvPr>
          <p:cNvSpPr>
            <a:spLocks noGrp="1"/>
          </p:cNvSpPr>
          <p:nvPr>
            <p:ph type="dt" sz="half" idx="10"/>
          </p:nvPr>
        </p:nvSpPr>
        <p:spPr/>
        <p:txBody>
          <a:bodyPr/>
          <a:lstStyle/>
          <a:p>
            <a:fld id="{F5D861A5-2F74-4EC3-B857-04C60BCFF82D}" type="datetime1">
              <a:rPr lang="it-IT" smtClean="0"/>
              <a:t>18/09/2022</a:t>
            </a:fld>
            <a:endParaRPr lang="it-IT"/>
          </a:p>
        </p:txBody>
      </p:sp>
      <p:sp>
        <p:nvSpPr>
          <p:cNvPr id="9" name="Segnaposto piè di pagina 8">
            <a:extLst>
              <a:ext uri="{FF2B5EF4-FFF2-40B4-BE49-F238E27FC236}">
                <a16:creationId xmlns:a16="http://schemas.microsoft.com/office/drawing/2014/main" id="{A7B01BDC-CE53-28A8-3B44-5EDE246C7E7D}"/>
              </a:ext>
            </a:extLst>
          </p:cNvPr>
          <p:cNvSpPr>
            <a:spLocks noGrp="1"/>
          </p:cNvSpPr>
          <p:nvPr>
            <p:ph type="ftr" sz="quarter" idx="11"/>
          </p:nvPr>
        </p:nvSpPr>
        <p:spPr/>
        <p:txBody>
          <a:bodyPr/>
          <a:lstStyle/>
          <a:p>
            <a:r>
              <a:rPr lang="it-IT"/>
              <a:t>Graziella Arrigo 3BT, Bilal Aboufaris 3BT, Francesca Liotta 07 3AT, Igor Bardetta 3AT</a:t>
            </a:r>
          </a:p>
        </p:txBody>
      </p:sp>
      <p:sp>
        <p:nvSpPr>
          <p:cNvPr id="10" name="Segnaposto numero diapositiva 9">
            <a:extLst>
              <a:ext uri="{FF2B5EF4-FFF2-40B4-BE49-F238E27FC236}">
                <a16:creationId xmlns:a16="http://schemas.microsoft.com/office/drawing/2014/main" id="{A22956C7-B803-5031-C03F-EAAFBD3D3237}"/>
              </a:ext>
            </a:extLst>
          </p:cNvPr>
          <p:cNvSpPr>
            <a:spLocks noGrp="1"/>
          </p:cNvSpPr>
          <p:nvPr>
            <p:ph type="sldNum" sz="quarter" idx="12"/>
          </p:nvPr>
        </p:nvSpPr>
        <p:spPr/>
        <p:txBody>
          <a:bodyPr/>
          <a:lstStyle/>
          <a:p>
            <a:fld id="{2B64FBEF-8BBF-49EC-83FB-21F5E7FC9370}" type="slidenum">
              <a:rPr lang="it-IT" smtClean="0"/>
              <a:t>6</a:t>
            </a:fld>
            <a:endParaRPr lang="it-IT"/>
          </a:p>
        </p:txBody>
      </p:sp>
    </p:spTree>
    <p:extLst>
      <p:ext uri="{BB962C8B-B14F-4D97-AF65-F5344CB8AC3E}">
        <p14:creationId xmlns:p14="http://schemas.microsoft.com/office/powerpoint/2010/main" val="78773466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2B980D-CFEC-C008-06E7-5762D0D8FCEB}"/>
              </a:ext>
            </a:extLst>
          </p:cNvPr>
          <p:cNvSpPr>
            <a:spLocks noGrp="1"/>
          </p:cNvSpPr>
          <p:nvPr>
            <p:ph type="title"/>
          </p:nvPr>
        </p:nvSpPr>
        <p:spPr/>
        <p:txBody>
          <a:bodyPr/>
          <a:lstStyle/>
          <a:p>
            <a:r>
              <a:rPr lang="it-IT" sz="5000" b="1" dirty="0">
                <a:ln w="6600">
                  <a:solidFill>
                    <a:schemeClr val="accent2"/>
                  </a:solidFill>
                  <a:prstDash val="solid"/>
                </a:ln>
                <a:solidFill>
                  <a:srgbClr val="FFFFFF"/>
                </a:solidFill>
                <a:effectLst>
                  <a:outerShdw dist="38100" dir="2700000" algn="tl" rotWithShape="0">
                    <a:schemeClr val="accent2"/>
                  </a:outerShdw>
                </a:effectLst>
              </a:rPr>
              <a:t>FORTE SAN JACHIDDU</a:t>
            </a:r>
          </a:p>
        </p:txBody>
      </p:sp>
      <p:sp>
        <p:nvSpPr>
          <p:cNvPr id="3" name="Segnaposto contenuto 2">
            <a:extLst>
              <a:ext uri="{FF2B5EF4-FFF2-40B4-BE49-F238E27FC236}">
                <a16:creationId xmlns:a16="http://schemas.microsoft.com/office/drawing/2014/main" id="{5FE05D2C-7615-49E6-EF45-0497E2C21551}"/>
              </a:ext>
            </a:extLst>
          </p:cNvPr>
          <p:cNvSpPr>
            <a:spLocks noGrp="1"/>
          </p:cNvSpPr>
          <p:nvPr>
            <p:ph idx="1"/>
          </p:nvPr>
        </p:nvSpPr>
        <p:spPr>
          <a:xfrm>
            <a:off x="6033762" y="2639506"/>
            <a:ext cx="5853437" cy="3987538"/>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it-IT" sz="2100" dirty="0">
                <a:latin typeface="Bookman Old Style" panose="02050604050505020204" pitchFamily="18" charset="0"/>
              </a:rPr>
              <a:t>Il Forte, oggi </a:t>
            </a:r>
            <a:r>
              <a:rPr lang="it-IT" sz="2100" b="1" dirty="0">
                <a:solidFill>
                  <a:srgbClr val="549E39"/>
                </a:solidFill>
                <a:latin typeface="Bookman Old Style" panose="02050604050505020204" pitchFamily="18" charset="0"/>
              </a:rPr>
              <a:t>Parco Ecologico San Jachiddu</a:t>
            </a:r>
            <a:r>
              <a:rPr lang="it-IT" sz="2100" dirty="0">
                <a:latin typeface="Bookman Old Style" panose="02050604050505020204" pitchFamily="18" charset="0"/>
              </a:rPr>
              <a:t>, è situato a 300 metri di altezza sulle colline che dominano Messina ed è stato totalmente ristrutturato da pochi anni. I suoi grandi cannoni, dei quali sono rimaste soltanto le strutture sulle quali poggiavano e le stanzette delle loro munizioni, dominavano dall'alto l'intera area dello Stretto. Dal lato monte era circondato da un fossato oggi asciutto, all'interno sono ben visibili le larghe rampe di accesso ai cannoni.</a:t>
            </a:r>
          </a:p>
        </p:txBody>
      </p:sp>
      <p:pic>
        <p:nvPicPr>
          <p:cNvPr id="1026" name="Picture 2" descr="Visualizza immagine di origine">
            <a:extLst>
              <a:ext uri="{FF2B5EF4-FFF2-40B4-BE49-F238E27FC236}">
                <a16:creationId xmlns:a16="http://schemas.microsoft.com/office/drawing/2014/main" id="{8D66BB35-C935-38B1-E330-AF1F63E941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5450" y="2877838"/>
            <a:ext cx="4320210" cy="3240158"/>
          </a:xfrm>
          <a:prstGeom prst="rect">
            <a:avLst/>
          </a:prstGeom>
          <a:ln w="127000" cap="rnd">
            <a:solidFill>
              <a:srgbClr val="DAEFD3"/>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7" name="Segnaposto data 6">
            <a:extLst>
              <a:ext uri="{FF2B5EF4-FFF2-40B4-BE49-F238E27FC236}">
                <a16:creationId xmlns:a16="http://schemas.microsoft.com/office/drawing/2014/main" id="{9CF992B2-6281-8226-257E-7D5E8BE20714}"/>
              </a:ext>
            </a:extLst>
          </p:cNvPr>
          <p:cNvSpPr>
            <a:spLocks noGrp="1"/>
          </p:cNvSpPr>
          <p:nvPr>
            <p:ph type="dt" sz="half" idx="10"/>
          </p:nvPr>
        </p:nvSpPr>
        <p:spPr/>
        <p:txBody>
          <a:bodyPr/>
          <a:lstStyle/>
          <a:p>
            <a:fld id="{F661FC0D-F787-4807-8611-189E2A34F123}" type="datetime1">
              <a:rPr lang="it-IT" smtClean="0"/>
              <a:t>18/09/2022</a:t>
            </a:fld>
            <a:endParaRPr lang="it-IT"/>
          </a:p>
        </p:txBody>
      </p:sp>
      <p:sp>
        <p:nvSpPr>
          <p:cNvPr id="8" name="Segnaposto piè di pagina 7">
            <a:extLst>
              <a:ext uri="{FF2B5EF4-FFF2-40B4-BE49-F238E27FC236}">
                <a16:creationId xmlns:a16="http://schemas.microsoft.com/office/drawing/2014/main" id="{AD81D6DF-9148-2D0A-2E57-1AD93D27C63E}"/>
              </a:ext>
            </a:extLst>
          </p:cNvPr>
          <p:cNvSpPr>
            <a:spLocks noGrp="1"/>
          </p:cNvSpPr>
          <p:nvPr>
            <p:ph type="ftr" sz="quarter" idx="11"/>
          </p:nvPr>
        </p:nvSpPr>
        <p:spPr/>
        <p:txBody>
          <a:bodyPr/>
          <a:lstStyle/>
          <a:p>
            <a:r>
              <a:rPr lang="it-IT"/>
              <a:t>Graziella Arrigo 3BT, Bilal Aboufaris 3BT, Francesca Liotta 07 3AT, Igor Bardetta 3AT</a:t>
            </a:r>
          </a:p>
        </p:txBody>
      </p:sp>
      <p:sp>
        <p:nvSpPr>
          <p:cNvPr id="9" name="Segnaposto numero diapositiva 8">
            <a:extLst>
              <a:ext uri="{FF2B5EF4-FFF2-40B4-BE49-F238E27FC236}">
                <a16:creationId xmlns:a16="http://schemas.microsoft.com/office/drawing/2014/main" id="{C57BDF77-BA11-3B2D-E711-05685FAC8031}"/>
              </a:ext>
            </a:extLst>
          </p:cNvPr>
          <p:cNvSpPr>
            <a:spLocks noGrp="1"/>
          </p:cNvSpPr>
          <p:nvPr>
            <p:ph type="sldNum" sz="quarter" idx="12"/>
          </p:nvPr>
        </p:nvSpPr>
        <p:spPr/>
        <p:txBody>
          <a:bodyPr/>
          <a:lstStyle/>
          <a:p>
            <a:fld id="{2B64FBEF-8BBF-49EC-83FB-21F5E7FC9370}" type="slidenum">
              <a:rPr lang="it-IT" smtClean="0"/>
              <a:t>7</a:t>
            </a:fld>
            <a:endParaRPr lang="it-IT"/>
          </a:p>
        </p:txBody>
      </p:sp>
    </p:spTree>
    <p:extLst>
      <p:ext uri="{BB962C8B-B14F-4D97-AF65-F5344CB8AC3E}">
        <p14:creationId xmlns:p14="http://schemas.microsoft.com/office/powerpoint/2010/main" val="31993655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5" presetClass="entr" presetSubtype="0"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250"/>
                                        <p:tgtEl>
                                          <p:spTgt spid="1026"/>
                                        </p:tgtEl>
                                      </p:cBhvr>
                                    </p:animEffect>
                                    <p:anim calcmode="lin" valueType="num">
                                      <p:cBhvr>
                                        <p:cTn id="24" dur="1250" fill="hold"/>
                                        <p:tgtEl>
                                          <p:spTgt spid="1026"/>
                                        </p:tgtEl>
                                        <p:attrNameLst>
                                          <p:attrName>ppt_w</p:attrName>
                                        </p:attrNameLst>
                                      </p:cBhvr>
                                      <p:tavLst>
                                        <p:tav tm="0" fmla="#ppt_w*sin(2.5*pi*$)">
                                          <p:val>
                                            <p:fltVal val="0"/>
                                          </p:val>
                                        </p:tav>
                                        <p:tav tm="100000">
                                          <p:val>
                                            <p:fltVal val="1"/>
                                          </p:val>
                                        </p:tav>
                                      </p:tavLst>
                                    </p:anim>
                                    <p:anim calcmode="lin" valueType="num">
                                      <p:cBhvr>
                                        <p:cTn id="25" dur="125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5000" b="1" dirty="0">
                <a:ln w="6600">
                  <a:solidFill>
                    <a:schemeClr val="accent2"/>
                  </a:solidFill>
                  <a:prstDash val="solid"/>
                </a:ln>
                <a:solidFill>
                  <a:srgbClr val="FFFFFF"/>
                </a:solidFill>
                <a:effectLst>
                  <a:outerShdw dist="38100" dir="2700000" algn="tl" rotWithShape="0">
                    <a:schemeClr val="accent2"/>
                  </a:outerShdw>
                </a:effectLst>
              </a:rPr>
              <a:t>FORTE CAVALLI</a:t>
            </a:r>
          </a:p>
        </p:txBody>
      </p:sp>
      <p:sp>
        <p:nvSpPr>
          <p:cNvPr id="3" name="Segnaposto contenuto 2"/>
          <p:cNvSpPr>
            <a:spLocks noGrp="1"/>
          </p:cNvSpPr>
          <p:nvPr>
            <p:ph idx="1"/>
          </p:nvPr>
        </p:nvSpPr>
        <p:spPr>
          <a:xfrm>
            <a:off x="832983" y="2949260"/>
            <a:ext cx="5162464" cy="2756079"/>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gn="just">
              <a:buNone/>
            </a:pPr>
            <a:r>
              <a:rPr lang="it-IT" sz="2400" dirty="0">
                <a:latin typeface="Bookman Old Style" panose="02050604050505020204" pitchFamily="18" charset="0"/>
              </a:rPr>
              <a:t>il </a:t>
            </a:r>
            <a:r>
              <a:rPr lang="it-IT" sz="2400" b="1" dirty="0">
                <a:solidFill>
                  <a:srgbClr val="549E39"/>
                </a:solidFill>
                <a:latin typeface="Bookman Old Style" panose="02050604050505020204" pitchFamily="18" charset="0"/>
              </a:rPr>
              <a:t>forte cavalli </a:t>
            </a:r>
            <a:r>
              <a:rPr lang="it-IT" sz="2400" dirty="0">
                <a:latin typeface="Bookman Old Style" panose="02050604050505020204" pitchFamily="18" charset="0"/>
              </a:rPr>
              <a:t>chiamato anche batteria Montegallo, per diverso tempo era utilizzato come rifugio per maiali e capre, oggi è sede del museo storico delle fortificazioni dello stretto che inserisce pezzi importanti alla già ampia collezione.</a:t>
            </a:r>
          </a:p>
        </p:txBody>
      </p:sp>
      <p:pic>
        <p:nvPicPr>
          <p:cNvPr id="1026" name="Picture 2" descr="Parco-Museo &quot;Forte Cavalli&quot; - Mess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0089" y="2637550"/>
            <a:ext cx="4505996" cy="3379497"/>
          </a:xfrm>
          <a:prstGeom prst="rect">
            <a:avLst/>
          </a:prstGeom>
          <a:ln>
            <a:noFill/>
          </a:ln>
          <a:effectLst>
            <a:glow rad="101600">
              <a:schemeClr val="accent1">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egnaposto data 6">
            <a:extLst>
              <a:ext uri="{FF2B5EF4-FFF2-40B4-BE49-F238E27FC236}">
                <a16:creationId xmlns:a16="http://schemas.microsoft.com/office/drawing/2014/main" id="{57EB9046-4BFF-ABA5-F6B4-E6CE95EC4AC3}"/>
              </a:ext>
            </a:extLst>
          </p:cNvPr>
          <p:cNvSpPr>
            <a:spLocks noGrp="1"/>
          </p:cNvSpPr>
          <p:nvPr>
            <p:ph type="dt" sz="half" idx="10"/>
          </p:nvPr>
        </p:nvSpPr>
        <p:spPr/>
        <p:txBody>
          <a:bodyPr/>
          <a:lstStyle/>
          <a:p>
            <a:fld id="{EEFC55FE-8881-4028-92B1-3246F8962B20}" type="datetime1">
              <a:rPr lang="it-IT" smtClean="0"/>
              <a:t>18/09/2022</a:t>
            </a:fld>
            <a:endParaRPr lang="it-IT"/>
          </a:p>
        </p:txBody>
      </p:sp>
      <p:sp>
        <p:nvSpPr>
          <p:cNvPr id="8" name="Segnaposto piè di pagina 7">
            <a:extLst>
              <a:ext uri="{FF2B5EF4-FFF2-40B4-BE49-F238E27FC236}">
                <a16:creationId xmlns:a16="http://schemas.microsoft.com/office/drawing/2014/main" id="{73F98F2D-5705-0239-959E-ACF7240FCF5A}"/>
              </a:ext>
            </a:extLst>
          </p:cNvPr>
          <p:cNvSpPr>
            <a:spLocks noGrp="1"/>
          </p:cNvSpPr>
          <p:nvPr>
            <p:ph type="ftr" sz="quarter" idx="11"/>
          </p:nvPr>
        </p:nvSpPr>
        <p:spPr/>
        <p:txBody>
          <a:bodyPr/>
          <a:lstStyle/>
          <a:p>
            <a:r>
              <a:rPr lang="it-IT"/>
              <a:t>Graziella Arrigo 3BT, Bilal Aboufaris 3BT, Francesca Liotta 07 3AT, Igor Bardetta 3AT</a:t>
            </a:r>
          </a:p>
        </p:txBody>
      </p:sp>
      <p:sp>
        <p:nvSpPr>
          <p:cNvPr id="9" name="Segnaposto numero diapositiva 8">
            <a:extLst>
              <a:ext uri="{FF2B5EF4-FFF2-40B4-BE49-F238E27FC236}">
                <a16:creationId xmlns:a16="http://schemas.microsoft.com/office/drawing/2014/main" id="{2F576499-7A77-C01D-CF61-04AF8C809F9B}"/>
              </a:ext>
            </a:extLst>
          </p:cNvPr>
          <p:cNvSpPr>
            <a:spLocks noGrp="1"/>
          </p:cNvSpPr>
          <p:nvPr>
            <p:ph type="sldNum" sz="quarter" idx="12"/>
          </p:nvPr>
        </p:nvSpPr>
        <p:spPr/>
        <p:txBody>
          <a:bodyPr/>
          <a:lstStyle/>
          <a:p>
            <a:fld id="{2B64FBEF-8BBF-49EC-83FB-21F5E7FC9370}" type="slidenum">
              <a:rPr lang="it-IT" smtClean="0"/>
              <a:t>8</a:t>
            </a:fld>
            <a:endParaRPr lang="it-IT"/>
          </a:p>
        </p:txBody>
      </p:sp>
    </p:spTree>
    <p:extLst>
      <p:ext uri="{BB962C8B-B14F-4D97-AF65-F5344CB8AC3E}">
        <p14:creationId xmlns:p14="http://schemas.microsoft.com/office/powerpoint/2010/main" val="19678643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Vertical)">
                                      <p:cBhvr>
                                        <p:cTn id="11" dur="1000"/>
                                        <p:tgtEl>
                                          <p:spTgt spid="3">
                                            <p:bg/>
                                          </p:spTgt>
                                        </p:tgtEl>
                                      </p:cBhvr>
                                    </p:animEffect>
                                  </p:child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1000"/>
                                        <p:tgtEl>
                                          <p:spTgt spid="3">
                                            <p:txEl>
                                              <p:pRg st="0" end="0"/>
                                            </p:txEl>
                                          </p:spTgt>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ppt_w</p:attrName>
                                        </p:attrNameLst>
                                      </p:cBhvr>
                                      <p:tavLst>
                                        <p:tav tm="0">
                                          <p:val>
                                            <p:fltVal val="0"/>
                                          </p:val>
                                        </p:tav>
                                        <p:tav tm="100000">
                                          <p:val>
                                            <p:strVal val="#ppt_w"/>
                                          </p:val>
                                        </p:tav>
                                      </p:tavLst>
                                    </p:anim>
                                    <p:anim calcmode="lin" valueType="num">
                                      <p:cBhvr>
                                        <p:cTn id="20" dur="1000" fill="hold"/>
                                        <p:tgtEl>
                                          <p:spTgt spid="1026"/>
                                        </p:tgtEl>
                                        <p:attrNameLst>
                                          <p:attrName>ppt_h</p:attrName>
                                        </p:attrNameLst>
                                      </p:cBhvr>
                                      <p:tavLst>
                                        <p:tav tm="0">
                                          <p:val>
                                            <p:fltVal val="0"/>
                                          </p:val>
                                        </p:tav>
                                        <p:tav tm="100000">
                                          <p:val>
                                            <p:strVal val="#ppt_h"/>
                                          </p:val>
                                        </p:tav>
                                      </p:tavLst>
                                    </p:anim>
                                    <p:animEffect transition="in" filter="fade">
                                      <p:cBhvr>
                                        <p:cTn id="21"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isultato immagine per FORTE PUNTAL FERRARO">
            <a:extLst>
              <a:ext uri="{FF2B5EF4-FFF2-40B4-BE49-F238E27FC236}">
                <a16:creationId xmlns:a16="http://schemas.microsoft.com/office/drawing/2014/main" id="{FB2EBEAB-0E43-FF6F-28BD-05D9D1A2A6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22584">
            <a:off x="6241697" y="2539766"/>
            <a:ext cx="3534688" cy="2905223"/>
          </a:xfrm>
          <a:prstGeom prst="rect">
            <a:avLst/>
          </a:prstGeom>
          <a:solidFill>
            <a:srgbClr val="FFFFFF">
              <a:shade val="85000"/>
            </a:srgbClr>
          </a:solidFill>
          <a:ln w="190500" cap="sq">
            <a:solidFill>
              <a:srgbClr val="DAEFD3"/>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olo 1">
            <a:extLst>
              <a:ext uri="{FF2B5EF4-FFF2-40B4-BE49-F238E27FC236}">
                <a16:creationId xmlns:a16="http://schemas.microsoft.com/office/drawing/2014/main" id="{F8291615-03C3-0CE8-6245-A8E34FD7D56F}"/>
              </a:ext>
            </a:extLst>
          </p:cNvPr>
          <p:cNvSpPr>
            <a:spLocks noGrp="1"/>
          </p:cNvSpPr>
          <p:nvPr>
            <p:ph type="title"/>
          </p:nvPr>
        </p:nvSpPr>
        <p:spPr/>
        <p:txBody>
          <a:bodyPr/>
          <a:lstStyle/>
          <a:p>
            <a:r>
              <a:rPr lang="it-IT" sz="5000" b="1" dirty="0">
                <a:ln w="6600">
                  <a:solidFill>
                    <a:schemeClr val="accent2"/>
                  </a:solidFill>
                  <a:prstDash val="solid"/>
                </a:ln>
                <a:solidFill>
                  <a:srgbClr val="FFFFFF"/>
                </a:solidFill>
                <a:effectLst>
                  <a:outerShdw dist="38100" dir="2700000" algn="tl" rotWithShape="0">
                    <a:schemeClr val="accent2"/>
                  </a:outerShdw>
                </a:effectLst>
              </a:rPr>
              <a:t>FORTE PUNTAL FERRARO</a:t>
            </a:r>
          </a:p>
        </p:txBody>
      </p:sp>
      <p:sp>
        <p:nvSpPr>
          <p:cNvPr id="3" name="Segnaposto contenuto 2">
            <a:extLst>
              <a:ext uri="{FF2B5EF4-FFF2-40B4-BE49-F238E27FC236}">
                <a16:creationId xmlns:a16="http://schemas.microsoft.com/office/drawing/2014/main" id="{9E5D5878-D3F1-A5CE-1884-C6BF53EADDE3}"/>
              </a:ext>
            </a:extLst>
          </p:cNvPr>
          <p:cNvSpPr>
            <a:spLocks noGrp="1"/>
          </p:cNvSpPr>
          <p:nvPr>
            <p:ph idx="1"/>
          </p:nvPr>
        </p:nvSpPr>
        <p:spPr>
          <a:xfrm>
            <a:off x="1013552" y="3123980"/>
            <a:ext cx="5181927" cy="2760352"/>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r>
              <a:rPr lang="it-IT" sz="2400" dirty="0">
                <a:latin typeface="Bookman Old Style" panose="02050604050505020204" pitchFamily="18" charset="0"/>
              </a:rPr>
              <a:t>Il </a:t>
            </a:r>
            <a:r>
              <a:rPr lang="it-IT" sz="2400" b="1" dirty="0">
                <a:solidFill>
                  <a:srgbClr val="549E39"/>
                </a:solidFill>
                <a:latin typeface="Bookman Old Style" panose="02050604050505020204" pitchFamily="18" charset="0"/>
              </a:rPr>
              <a:t>forte Puntal Ferraro </a:t>
            </a:r>
            <a:r>
              <a:rPr lang="it-IT" sz="2400" dirty="0">
                <a:latin typeface="Bookman Old Style" panose="02050604050505020204" pitchFamily="18" charset="0"/>
              </a:rPr>
              <a:t>sorge su un piccolo rilievo sui colli San Rizzo a circa 500 metri di altitudine. Ad essa spetta il primato di essere l’opera più elevata tra le Fortezze Umbertine ancora integre.</a:t>
            </a:r>
          </a:p>
        </p:txBody>
      </p:sp>
      <p:pic>
        <p:nvPicPr>
          <p:cNvPr id="5" name="Immagine 4">
            <a:extLst>
              <a:ext uri="{FF2B5EF4-FFF2-40B4-BE49-F238E27FC236}">
                <a16:creationId xmlns:a16="http://schemas.microsoft.com/office/drawing/2014/main" id="{7E7092CB-1944-AFC9-2C6B-0B4CB3B52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91100">
            <a:off x="8595350" y="4195623"/>
            <a:ext cx="3238500" cy="2143125"/>
          </a:xfrm>
          <a:prstGeom prst="rect">
            <a:avLst/>
          </a:prstGeom>
          <a:solidFill>
            <a:srgbClr val="FFFFFF">
              <a:shade val="85000"/>
            </a:srgbClr>
          </a:solidFill>
          <a:ln w="190500" cap="sq">
            <a:solidFill>
              <a:srgbClr val="DAEFD3"/>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Segnaposto data 7">
            <a:extLst>
              <a:ext uri="{FF2B5EF4-FFF2-40B4-BE49-F238E27FC236}">
                <a16:creationId xmlns:a16="http://schemas.microsoft.com/office/drawing/2014/main" id="{B3D9244F-43ED-D97A-97DE-A2D047B5B0BA}"/>
              </a:ext>
            </a:extLst>
          </p:cNvPr>
          <p:cNvSpPr>
            <a:spLocks noGrp="1"/>
          </p:cNvSpPr>
          <p:nvPr>
            <p:ph type="dt" sz="half" idx="10"/>
          </p:nvPr>
        </p:nvSpPr>
        <p:spPr/>
        <p:txBody>
          <a:bodyPr/>
          <a:lstStyle/>
          <a:p>
            <a:fld id="{2502DC96-B909-4C32-9498-E1712301A4D3}" type="datetime1">
              <a:rPr lang="it-IT" smtClean="0"/>
              <a:t>18/09/2022</a:t>
            </a:fld>
            <a:endParaRPr lang="it-IT"/>
          </a:p>
        </p:txBody>
      </p:sp>
      <p:sp>
        <p:nvSpPr>
          <p:cNvPr id="9" name="Segnaposto piè di pagina 8">
            <a:extLst>
              <a:ext uri="{FF2B5EF4-FFF2-40B4-BE49-F238E27FC236}">
                <a16:creationId xmlns:a16="http://schemas.microsoft.com/office/drawing/2014/main" id="{05AEC69F-11F0-F8B9-DAE4-072AB4FBF5DA}"/>
              </a:ext>
            </a:extLst>
          </p:cNvPr>
          <p:cNvSpPr>
            <a:spLocks noGrp="1"/>
          </p:cNvSpPr>
          <p:nvPr>
            <p:ph type="ftr" sz="quarter" idx="11"/>
          </p:nvPr>
        </p:nvSpPr>
        <p:spPr/>
        <p:txBody>
          <a:bodyPr/>
          <a:lstStyle/>
          <a:p>
            <a:r>
              <a:rPr lang="it-IT"/>
              <a:t>Graziella Arrigo 3BT, Bilal Aboufaris 3BT, Francesca Liotta 07 3AT, Igor Bardetta 3AT</a:t>
            </a:r>
          </a:p>
        </p:txBody>
      </p:sp>
      <p:sp>
        <p:nvSpPr>
          <p:cNvPr id="10" name="Segnaposto numero diapositiva 9">
            <a:extLst>
              <a:ext uri="{FF2B5EF4-FFF2-40B4-BE49-F238E27FC236}">
                <a16:creationId xmlns:a16="http://schemas.microsoft.com/office/drawing/2014/main" id="{FC872530-A42B-FC40-8DE2-DDC4FC6D7A8F}"/>
              </a:ext>
            </a:extLst>
          </p:cNvPr>
          <p:cNvSpPr>
            <a:spLocks noGrp="1"/>
          </p:cNvSpPr>
          <p:nvPr>
            <p:ph type="sldNum" sz="quarter" idx="12"/>
          </p:nvPr>
        </p:nvSpPr>
        <p:spPr/>
        <p:txBody>
          <a:bodyPr/>
          <a:lstStyle/>
          <a:p>
            <a:fld id="{2B64FBEF-8BBF-49EC-83FB-21F5E7FC9370}" type="slidenum">
              <a:rPr lang="it-IT" smtClean="0"/>
              <a:t>9</a:t>
            </a:fld>
            <a:endParaRPr lang="it-IT"/>
          </a:p>
        </p:txBody>
      </p:sp>
    </p:spTree>
    <p:extLst>
      <p:ext uri="{BB962C8B-B14F-4D97-AF65-F5344CB8AC3E}">
        <p14:creationId xmlns:p14="http://schemas.microsoft.com/office/powerpoint/2010/main" val="20982940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p:cTn id="11" dur="1000" fill="hold"/>
                                        <p:tgtEl>
                                          <p:spTgt spid="3">
                                            <p:bg/>
                                          </p:spTgt>
                                        </p:tgtEl>
                                        <p:attrNameLst>
                                          <p:attrName>ppt_w</p:attrName>
                                        </p:attrNameLst>
                                      </p:cBhvr>
                                      <p:tavLst>
                                        <p:tav tm="0">
                                          <p:val>
                                            <p:fltVal val="0"/>
                                          </p:val>
                                        </p:tav>
                                        <p:tav tm="100000">
                                          <p:val>
                                            <p:strVal val="#ppt_w"/>
                                          </p:val>
                                        </p:tav>
                                      </p:tavLst>
                                    </p:anim>
                                    <p:anim calcmode="lin" valueType="num">
                                      <p:cBhvr>
                                        <p:cTn id="12" dur="1000" fill="hold"/>
                                        <p:tgtEl>
                                          <p:spTgt spid="3">
                                            <p:bg/>
                                          </p:spTgt>
                                        </p:tgtEl>
                                        <p:attrNameLst>
                                          <p:attrName>ppt_h</p:attrName>
                                        </p:attrNameLst>
                                      </p:cBhvr>
                                      <p:tavLst>
                                        <p:tav tm="0">
                                          <p:val>
                                            <p:fltVal val="0"/>
                                          </p:val>
                                        </p:tav>
                                        <p:tav tm="100000">
                                          <p:val>
                                            <p:strVal val="#ppt_h"/>
                                          </p:val>
                                        </p:tav>
                                      </p:tavLst>
                                    </p:anim>
                                    <p:animEffect transition="in" filter="fade">
                                      <p:cBhvr>
                                        <p:cTn id="13" dur="1000"/>
                                        <p:tgtEl>
                                          <p:spTgt spid="3">
                                            <p:bg/>
                                          </p:spTgt>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1000"/>
                                        <p:tgtEl>
                                          <p:spTgt spid="3">
                                            <p:txEl>
                                              <p:pRg st="0" end="0"/>
                                            </p:txEl>
                                          </p:spTgt>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wipe(up)">
                                      <p:cBhvr>
                                        <p:cTn id="23" dur="1000"/>
                                        <p:tgtEl>
                                          <p:spTgt spid="3076"/>
                                        </p:tgtEl>
                                      </p:cBhvr>
                                    </p:animEffect>
                                  </p:childTnLst>
                                </p:cTn>
                              </p:par>
                            </p:childTnLst>
                          </p:cTn>
                        </p:par>
                        <p:par>
                          <p:cTn id="24" fill="hold">
                            <p:stCondLst>
                              <p:cond delay="40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riunioni ion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ala riunioni 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riunioni 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0</TotalTime>
  <Words>776</Words>
  <Application>Microsoft Office PowerPoint</Application>
  <PresentationFormat>Widescreen</PresentationFormat>
  <Paragraphs>64</Paragraphs>
  <Slides>11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11</vt:i4>
      </vt:variant>
    </vt:vector>
  </HeadingPairs>
  <TitlesOfParts>
    <vt:vector size="17" baseType="lpstr">
      <vt:lpstr>Arial</vt:lpstr>
      <vt:lpstr>Bookman Old Style</vt:lpstr>
      <vt:lpstr>Calibri</vt:lpstr>
      <vt:lpstr>Century Gothic</vt:lpstr>
      <vt:lpstr>Wingdings 3</vt:lpstr>
      <vt:lpstr>Sala riunioni ione</vt:lpstr>
      <vt:lpstr>I FORTI DI MESSINA</vt:lpstr>
      <vt:lpstr>UN PO’ DI STORIA…</vt:lpstr>
      <vt:lpstr>COSA SONO OGGI?</vt:lpstr>
      <vt:lpstr>FORTE CASTELLACCIO</vt:lpstr>
      <vt:lpstr>FORTE MASOTTO</vt:lpstr>
      <vt:lpstr>FORTE DEL SANTISSIMO SALVATORE</vt:lpstr>
      <vt:lpstr>FORTE SAN JACHIDDU</vt:lpstr>
      <vt:lpstr>FORTE CAVALLI</vt:lpstr>
      <vt:lpstr>FORTE PUNTAL FERRARO</vt:lpstr>
      <vt:lpstr>COSA RIMANE OGGI DEI FORTI UMBERTINI?</vt:lpstr>
      <vt:lpstr>INDICE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FORTI DI MESSINA</dc:title>
  <dc:creator>Esami di Stato 21-22</dc:creator>
  <cp:lastModifiedBy>Graziella</cp:lastModifiedBy>
  <cp:revision>24</cp:revision>
  <dcterms:created xsi:type="dcterms:W3CDTF">2022-09-13T06:52:21Z</dcterms:created>
  <dcterms:modified xsi:type="dcterms:W3CDTF">2022-09-18T19:57:00Z</dcterms:modified>
</cp:coreProperties>
</file>