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3"/>
  </p:notesMasterIdLst>
  <p:sldIdLst>
    <p:sldId id="256" r:id="rId2"/>
    <p:sldId id="284" r:id="rId3"/>
    <p:sldId id="257" r:id="rId4"/>
    <p:sldId id="259" r:id="rId5"/>
    <p:sldId id="260" r:id="rId6"/>
    <p:sldId id="262" r:id="rId7"/>
    <p:sldId id="263" r:id="rId8"/>
    <p:sldId id="264" r:id="rId9"/>
    <p:sldId id="265" r:id="rId10"/>
    <p:sldId id="266" r:id="rId11"/>
    <p:sldId id="268" r:id="rId12"/>
    <p:sldId id="267" r:id="rId13"/>
    <p:sldId id="269" r:id="rId14"/>
    <p:sldId id="279" r:id="rId15"/>
    <p:sldId id="280" r:id="rId16"/>
    <p:sldId id="281" r:id="rId17"/>
    <p:sldId id="282" r:id="rId18"/>
    <p:sldId id="283" r:id="rId19"/>
    <p:sldId id="285" r:id="rId20"/>
    <p:sldId id="288" r:id="rId21"/>
    <p:sldId id="287"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83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1" d="100"/>
          <a:sy n="81" d="100"/>
        </p:scale>
        <p:origin x="754"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3722CA-D835-4CC2-971A-D4C7AE04150F}" type="datetimeFigureOut">
              <a:rPr lang="it-IT" smtClean="0"/>
              <a:t>18/09/2022</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94DD48-3FE7-4BFD-B3BE-10D2E0343182}" type="slidenum">
              <a:rPr lang="it-IT" smtClean="0"/>
              <a:t>‹N›</a:t>
            </a:fld>
            <a:endParaRPr lang="it-IT"/>
          </a:p>
        </p:txBody>
      </p:sp>
    </p:spTree>
    <p:extLst>
      <p:ext uri="{BB962C8B-B14F-4D97-AF65-F5344CB8AC3E}">
        <p14:creationId xmlns:p14="http://schemas.microsoft.com/office/powerpoint/2010/main" val="747258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7"/>
        <p:cNvGrpSpPr/>
        <p:nvPr/>
      </p:nvGrpSpPr>
      <p:grpSpPr>
        <a:xfrm>
          <a:off x="0" y="0"/>
          <a:ext cx="0" cy="0"/>
          <a:chOff x="0" y="0"/>
          <a:chExt cx="0" cy="0"/>
        </a:xfrm>
      </p:grpSpPr>
      <p:sp>
        <p:nvSpPr>
          <p:cNvPr id="1008" name="Google Shape;1008;g10d4916d92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9" name="Google Shape;1009;g10d4916d92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258033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9ADE7A00-0821-4AD4-99AB-EFDA0DE62186}" type="datetimeFigureOut">
              <a:rPr lang="it-IT" smtClean="0"/>
              <a:t>18/09/2022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89E4273-E56A-44D9-B8EB-EDA51D6C0743}" type="slidenum">
              <a:rPr lang="it-IT" smtClean="0"/>
              <a:t>‹N›</a:t>
            </a:fld>
            <a:endParaRPr lang="it-IT"/>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26042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9ADE7A00-0821-4AD4-99AB-EFDA0DE62186}" type="datetimeFigureOut">
              <a:rPr lang="it-IT" smtClean="0"/>
              <a:t>18/09/2022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89E4273-E56A-44D9-B8EB-EDA51D6C0743}" type="slidenum">
              <a:rPr lang="it-IT" smtClean="0"/>
              <a:t>‹N›</a:t>
            </a:fld>
            <a:endParaRPr lang="it-IT"/>
          </a:p>
        </p:txBody>
      </p:sp>
    </p:spTree>
    <p:extLst>
      <p:ext uri="{BB962C8B-B14F-4D97-AF65-F5344CB8AC3E}">
        <p14:creationId xmlns:p14="http://schemas.microsoft.com/office/powerpoint/2010/main" val="1439339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9ADE7A00-0821-4AD4-99AB-EFDA0DE62186}" type="datetimeFigureOut">
              <a:rPr lang="it-IT" smtClean="0"/>
              <a:t>18/09/2022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89E4273-E56A-44D9-B8EB-EDA51D6C0743}" type="slidenum">
              <a:rPr lang="it-IT" smtClean="0"/>
              <a:t>‹N›</a:t>
            </a:fld>
            <a:endParaRPr lang="it-IT"/>
          </a:p>
        </p:txBody>
      </p:sp>
    </p:spTree>
    <p:extLst>
      <p:ext uri="{BB962C8B-B14F-4D97-AF65-F5344CB8AC3E}">
        <p14:creationId xmlns:p14="http://schemas.microsoft.com/office/powerpoint/2010/main" val="19960916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333"/>
        <p:cNvGrpSpPr/>
        <p:nvPr/>
      </p:nvGrpSpPr>
      <p:grpSpPr>
        <a:xfrm>
          <a:off x="0" y="0"/>
          <a:ext cx="0" cy="0"/>
          <a:chOff x="0" y="0"/>
          <a:chExt cx="0" cy="0"/>
        </a:xfrm>
      </p:grpSpPr>
      <p:sp>
        <p:nvSpPr>
          <p:cNvPr id="346" name="Google Shape;346;p22"/>
          <p:cNvSpPr txBox="1">
            <a:spLocks noGrp="1"/>
          </p:cNvSpPr>
          <p:nvPr>
            <p:ph type="title"/>
          </p:nvPr>
        </p:nvSpPr>
        <p:spPr>
          <a:xfrm>
            <a:off x="960000" y="716500"/>
            <a:ext cx="10272000" cy="59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3291397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9ADE7A00-0821-4AD4-99AB-EFDA0DE62186}" type="datetimeFigureOut">
              <a:rPr lang="it-IT" smtClean="0"/>
              <a:t>18/09/2022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89E4273-E56A-44D9-B8EB-EDA51D6C0743}" type="slidenum">
              <a:rPr lang="it-IT" smtClean="0"/>
              <a:t>‹N›</a:t>
            </a:fld>
            <a:endParaRPr lang="it-IT"/>
          </a:p>
        </p:txBody>
      </p:sp>
    </p:spTree>
    <p:extLst>
      <p:ext uri="{BB962C8B-B14F-4D97-AF65-F5344CB8AC3E}">
        <p14:creationId xmlns:p14="http://schemas.microsoft.com/office/powerpoint/2010/main" val="1622595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9ADE7A00-0821-4AD4-99AB-EFDA0DE62186}" type="datetimeFigureOut">
              <a:rPr lang="it-IT" smtClean="0"/>
              <a:t>18/09/2022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89E4273-E56A-44D9-B8EB-EDA51D6C0743}" type="slidenum">
              <a:rPr lang="it-IT" smtClean="0"/>
              <a:t>‹N›</a:t>
            </a:fld>
            <a:endParaRPr lang="it-IT"/>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6297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9ADE7A00-0821-4AD4-99AB-EFDA0DE62186}" type="datetimeFigureOut">
              <a:rPr lang="it-IT" smtClean="0"/>
              <a:t>18/09/2022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A89E4273-E56A-44D9-B8EB-EDA51D6C0743}" type="slidenum">
              <a:rPr lang="it-IT" smtClean="0"/>
              <a:t>‹N›</a:t>
            </a:fld>
            <a:endParaRPr lang="it-IT"/>
          </a:p>
        </p:txBody>
      </p:sp>
    </p:spTree>
    <p:extLst>
      <p:ext uri="{BB962C8B-B14F-4D97-AF65-F5344CB8AC3E}">
        <p14:creationId xmlns:p14="http://schemas.microsoft.com/office/powerpoint/2010/main" val="4077711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097280" y="2582335"/>
            <a:ext cx="4937760" cy="328676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217920" y="2582334"/>
            <a:ext cx="4937760" cy="328676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9ADE7A00-0821-4AD4-99AB-EFDA0DE62186}" type="datetimeFigureOut">
              <a:rPr lang="it-IT" smtClean="0"/>
              <a:t>18/09/2022</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A89E4273-E56A-44D9-B8EB-EDA51D6C0743}" type="slidenum">
              <a:rPr lang="it-IT" smtClean="0"/>
              <a:t>‹N›</a:t>
            </a:fld>
            <a:endParaRPr lang="it-IT"/>
          </a:p>
        </p:txBody>
      </p:sp>
    </p:spTree>
    <p:extLst>
      <p:ext uri="{BB962C8B-B14F-4D97-AF65-F5344CB8AC3E}">
        <p14:creationId xmlns:p14="http://schemas.microsoft.com/office/powerpoint/2010/main" val="3181221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9ADE7A00-0821-4AD4-99AB-EFDA0DE62186}" type="datetimeFigureOut">
              <a:rPr lang="it-IT" smtClean="0"/>
              <a:t>18/09/2022</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A89E4273-E56A-44D9-B8EB-EDA51D6C0743}" type="slidenum">
              <a:rPr lang="it-IT" smtClean="0"/>
              <a:t>‹N›</a:t>
            </a:fld>
            <a:endParaRPr lang="it-IT"/>
          </a:p>
        </p:txBody>
      </p:sp>
    </p:spTree>
    <p:extLst>
      <p:ext uri="{BB962C8B-B14F-4D97-AF65-F5344CB8AC3E}">
        <p14:creationId xmlns:p14="http://schemas.microsoft.com/office/powerpoint/2010/main" val="778863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ADE7A00-0821-4AD4-99AB-EFDA0DE62186}" type="datetimeFigureOut">
              <a:rPr lang="it-IT" smtClean="0"/>
              <a:t>18/09/2022</a:t>
            </a:fld>
            <a:endParaRPr lang="it-IT"/>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it-IT"/>
          </a:p>
        </p:txBody>
      </p:sp>
      <p:sp>
        <p:nvSpPr>
          <p:cNvPr id="9" name="Slide Number Placeholder 8"/>
          <p:cNvSpPr>
            <a:spLocks noGrp="1"/>
          </p:cNvSpPr>
          <p:nvPr>
            <p:ph type="sldNum" sz="quarter" idx="12"/>
          </p:nvPr>
        </p:nvSpPr>
        <p:spPr/>
        <p:txBody>
          <a:bodyPr/>
          <a:lstStyle/>
          <a:p>
            <a:fld id="{A89E4273-E56A-44D9-B8EB-EDA51D6C0743}" type="slidenum">
              <a:rPr lang="it-IT" smtClean="0"/>
              <a:t>‹N›</a:t>
            </a:fld>
            <a:endParaRPr lang="it-IT"/>
          </a:p>
        </p:txBody>
      </p:sp>
    </p:spTree>
    <p:extLst>
      <p:ext uri="{BB962C8B-B14F-4D97-AF65-F5344CB8AC3E}">
        <p14:creationId xmlns:p14="http://schemas.microsoft.com/office/powerpoint/2010/main" val="2851215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it-IT"/>
              <a:t>Fare clic per modificare lo stile del titolo dello schema</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ADE7A00-0821-4AD4-99AB-EFDA0DE62186}" type="datetimeFigureOut">
              <a:rPr lang="it-IT" smtClean="0"/>
              <a:t>18/09/2022</a:t>
            </a:fld>
            <a:endParaRPr lang="it-IT"/>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it-IT"/>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89E4273-E56A-44D9-B8EB-EDA51D6C0743}" type="slidenum">
              <a:rPr lang="it-IT" smtClean="0"/>
              <a:t>‹N›</a:t>
            </a:fld>
            <a:endParaRPr lang="it-IT"/>
          </a:p>
        </p:txBody>
      </p:sp>
    </p:spTree>
    <p:extLst>
      <p:ext uri="{BB962C8B-B14F-4D97-AF65-F5344CB8AC3E}">
        <p14:creationId xmlns:p14="http://schemas.microsoft.com/office/powerpoint/2010/main" val="2904404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9ADE7A00-0821-4AD4-99AB-EFDA0DE62186}" type="datetimeFigureOut">
              <a:rPr lang="it-IT" smtClean="0"/>
              <a:t>18/09/2022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A89E4273-E56A-44D9-B8EB-EDA51D6C0743}" type="slidenum">
              <a:rPr lang="it-IT" smtClean="0"/>
              <a:t>‹N›</a:t>
            </a:fld>
            <a:endParaRPr lang="it-IT"/>
          </a:p>
        </p:txBody>
      </p:sp>
    </p:spTree>
    <p:extLst>
      <p:ext uri="{BB962C8B-B14F-4D97-AF65-F5344CB8AC3E}">
        <p14:creationId xmlns:p14="http://schemas.microsoft.com/office/powerpoint/2010/main" val="1139526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ADE7A00-0821-4AD4-99AB-EFDA0DE62186}" type="datetimeFigureOut">
              <a:rPr lang="it-IT" smtClean="0"/>
              <a:t>18/09/2022</a:t>
            </a:fld>
            <a:endParaRPr lang="it-IT"/>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it-IT"/>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A89E4273-E56A-44D9-B8EB-EDA51D6C0743}" type="slidenum">
              <a:rPr lang="it-IT" smtClean="0"/>
              <a:t>‹N›</a:t>
            </a:fld>
            <a:endParaRPr lang="it-IT"/>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814249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5"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1.xml"/><Relationship Id="rId1" Type="http://schemas.openxmlformats.org/officeDocument/2006/relationships/slideLayout" Target="../slideLayouts/slideLayout2.xml"/><Relationship Id="rId6" Type="http://schemas.openxmlformats.org/officeDocument/2006/relationships/slide" Target="slide16.xml"/><Relationship Id="rId5" Type="http://schemas.openxmlformats.org/officeDocument/2006/relationships/slide" Target="slide10.xml"/><Relationship Id="rId4" Type="http://schemas.openxmlformats.org/officeDocument/2006/relationships/slide" Target="slide6.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B68F6D2-96E6-8DD3-7BD5-6B2D03E488B5}"/>
              </a:ext>
            </a:extLst>
          </p:cNvPr>
          <p:cNvSpPr>
            <a:spLocks noGrp="1"/>
          </p:cNvSpPr>
          <p:nvPr>
            <p:ph type="ctrTitle"/>
          </p:nvPr>
        </p:nvSpPr>
        <p:spPr/>
        <p:txBody>
          <a:bodyPr/>
          <a:lstStyle/>
          <a:p>
            <a:r>
              <a:rPr lang="it-IT" b="1" spc="0" dirty="0">
                <a:ln w="22225">
                  <a:solidFill>
                    <a:schemeClr val="accent2"/>
                  </a:solidFill>
                  <a:prstDash val="solid"/>
                </a:ln>
                <a:solidFill>
                  <a:schemeClr val="accent2">
                    <a:lumMod val="40000"/>
                    <a:lumOff val="60000"/>
                  </a:schemeClr>
                </a:solidFill>
              </a:rPr>
              <a:t>BENVENUTI A MESSINA!</a:t>
            </a:r>
          </a:p>
        </p:txBody>
      </p:sp>
      <p:sp>
        <p:nvSpPr>
          <p:cNvPr id="3" name="Sottotitolo 2">
            <a:extLst>
              <a:ext uri="{FF2B5EF4-FFF2-40B4-BE49-F238E27FC236}">
                <a16:creationId xmlns:a16="http://schemas.microsoft.com/office/drawing/2014/main" id="{4A838404-07DF-10E5-097C-46B8D863AFBA}"/>
              </a:ext>
            </a:extLst>
          </p:cNvPr>
          <p:cNvSpPr>
            <a:spLocks noGrp="1"/>
          </p:cNvSpPr>
          <p:nvPr>
            <p:ph type="subTitle" idx="1"/>
          </p:nvPr>
        </p:nvSpPr>
        <p:spPr/>
        <p:txBody>
          <a:bodyPr>
            <a:normAutofit/>
          </a:bodyPr>
          <a:lstStyle/>
          <a:p>
            <a:r>
              <a:rPr lang="it-IT" sz="2800" dirty="0">
                <a:solidFill>
                  <a:srgbClr val="2683C6"/>
                </a:solidFill>
              </a:rPr>
              <a:t>LE TRADIZIONI RELIGIOSE</a:t>
            </a:r>
          </a:p>
        </p:txBody>
      </p:sp>
    </p:spTree>
    <p:extLst>
      <p:ext uri="{BB962C8B-B14F-4D97-AF65-F5344CB8AC3E}">
        <p14:creationId xmlns:p14="http://schemas.microsoft.com/office/powerpoint/2010/main" val="6252905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2000">
        <p15:prstTrans prst="curtains"/>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down)">
                                      <p:cBhvr>
                                        <p:cTn id="25"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8C38CC0-BE86-D5D0-C869-A31CD6C272D6}"/>
              </a:ext>
            </a:extLst>
          </p:cNvPr>
          <p:cNvSpPr>
            <a:spLocks noGrp="1"/>
          </p:cNvSpPr>
          <p:nvPr>
            <p:ph type="ctrTitle"/>
          </p:nvPr>
        </p:nvSpPr>
        <p:spPr/>
        <p:txBody>
          <a:bodyPr/>
          <a:lstStyle/>
          <a:p>
            <a:r>
              <a:rPr lang="it-IT" b="1" spc="0" dirty="0">
                <a:ln w="6600">
                  <a:solidFill>
                    <a:schemeClr val="accent2"/>
                  </a:solidFill>
                  <a:prstDash val="solid"/>
                </a:ln>
                <a:solidFill>
                  <a:srgbClr val="FFFFFF"/>
                </a:solidFill>
                <a:effectLst>
                  <a:outerShdw dist="38100" dir="2700000" algn="tl" rotWithShape="0">
                    <a:schemeClr val="accent2"/>
                  </a:outerShdw>
                </a:effectLst>
              </a:rPr>
              <a:t>LA VARA</a:t>
            </a:r>
          </a:p>
        </p:txBody>
      </p:sp>
      <p:sp>
        <p:nvSpPr>
          <p:cNvPr id="3" name="Sottotitolo 2">
            <a:extLst>
              <a:ext uri="{FF2B5EF4-FFF2-40B4-BE49-F238E27FC236}">
                <a16:creationId xmlns:a16="http://schemas.microsoft.com/office/drawing/2014/main" id="{5E78FFAA-1EAB-7536-7301-385AF7373244}"/>
              </a:ext>
            </a:extLst>
          </p:cNvPr>
          <p:cNvSpPr>
            <a:spLocks noGrp="1"/>
          </p:cNvSpPr>
          <p:nvPr>
            <p:ph type="subTitle" idx="1"/>
          </p:nvPr>
        </p:nvSpPr>
        <p:spPr/>
        <p:txBody>
          <a:bodyPr/>
          <a:lstStyle/>
          <a:p>
            <a:r>
              <a:rPr lang="it-IT" dirty="0">
                <a:solidFill>
                  <a:srgbClr val="2683C6"/>
                </a:solidFill>
              </a:rPr>
              <a:t>FESTA RELIGIOSA MESSINESE</a:t>
            </a:r>
          </a:p>
        </p:txBody>
      </p:sp>
    </p:spTree>
    <p:extLst>
      <p:ext uri="{BB962C8B-B14F-4D97-AF65-F5344CB8AC3E}">
        <p14:creationId xmlns:p14="http://schemas.microsoft.com/office/powerpoint/2010/main" val="5575580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2000">
        <p15:prstTrans prst="curtains"/>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down)">
                                      <p:cBhvr>
                                        <p:cTn id="2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testo 3">
            <a:extLst>
              <a:ext uri="{FF2B5EF4-FFF2-40B4-BE49-F238E27FC236}">
                <a16:creationId xmlns:a16="http://schemas.microsoft.com/office/drawing/2014/main" id="{3F564153-9B11-D62A-E8F5-2C75640B10C5}"/>
              </a:ext>
            </a:extLst>
          </p:cNvPr>
          <p:cNvSpPr>
            <a:spLocks noGrp="1"/>
          </p:cNvSpPr>
          <p:nvPr>
            <p:ph type="body" sz="half" idx="2"/>
          </p:nvPr>
        </p:nvSpPr>
        <p:spPr>
          <a:xfrm>
            <a:off x="1039367" y="5369696"/>
            <a:ext cx="10225663" cy="748300"/>
          </a:xfrm>
        </p:spPr>
        <p:txBody>
          <a:bodyPr>
            <a:noAutofit/>
          </a:bodyPr>
          <a:lstStyle/>
          <a:p>
            <a:pPr algn="ctr"/>
            <a:r>
              <a:rPr lang="it-IT" sz="2800" dirty="0"/>
              <a:t>La vara di Messina è un grande carro dedicato alla </a:t>
            </a:r>
            <a:r>
              <a:rPr lang="it-IT" sz="2800" b="1" dirty="0"/>
              <a:t>Madonna Assunta</a:t>
            </a:r>
            <a:r>
              <a:rPr lang="it-IT" sz="2800" dirty="0"/>
              <a:t>, portato in processione il 15 agosto di ogni anno.</a:t>
            </a:r>
          </a:p>
          <a:p>
            <a:endParaRPr lang="it-IT" sz="2800" dirty="0"/>
          </a:p>
        </p:txBody>
      </p:sp>
      <p:pic>
        <p:nvPicPr>
          <p:cNvPr id="5" name="Immagine 4">
            <a:extLst>
              <a:ext uri="{FF2B5EF4-FFF2-40B4-BE49-F238E27FC236}">
                <a16:creationId xmlns:a16="http://schemas.microsoft.com/office/drawing/2014/main" id="{B8636923-D6CA-50E0-395C-16CC5FAECD97}"/>
              </a:ext>
            </a:extLst>
          </p:cNvPr>
          <p:cNvPicPr>
            <a:picLocks noChangeAspect="1"/>
          </p:cNvPicPr>
          <p:nvPr/>
        </p:nvPicPr>
        <p:blipFill rotWithShape="1">
          <a:blip r:embed="rId2"/>
          <a:srcRect t="3215" b="18343"/>
          <a:stretch/>
        </p:blipFill>
        <p:spPr>
          <a:xfrm>
            <a:off x="1883268" y="0"/>
            <a:ext cx="8425464" cy="4986779"/>
          </a:xfrm>
          <a:prstGeom prst="rect">
            <a:avLst/>
          </a:prstGeom>
          <a:ln>
            <a:noFill/>
          </a:ln>
          <a:effectLst>
            <a:softEdge rad="112500"/>
          </a:effectLst>
        </p:spPr>
      </p:pic>
    </p:spTree>
    <p:extLst>
      <p:ext uri="{BB962C8B-B14F-4D97-AF65-F5344CB8AC3E}">
        <p14:creationId xmlns:p14="http://schemas.microsoft.com/office/powerpoint/2010/main" val="294475265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000"/>
                                        <p:tgtEl>
                                          <p:spTgt spid="5"/>
                                        </p:tgtEl>
                                      </p:cBhvr>
                                    </p:animEffect>
                                  </p:childTnLst>
                                </p:cTn>
                              </p:par>
                            </p:childTnLst>
                          </p:cTn>
                        </p:par>
                        <p:par>
                          <p:cTn id="8" fill="hold">
                            <p:stCondLst>
                              <p:cond delay="1000"/>
                            </p:stCondLst>
                            <p:childTnLst>
                              <p:par>
                                <p:cTn id="9" presetID="16" presetClass="entr" presetSubtype="21"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barn(inVertical)">
                                      <p:cBhvr>
                                        <p:cTn id="11"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DCBA87-8B65-A3DD-3A3A-0AD302375246}"/>
              </a:ext>
            </a:extLst>
          </p:cNvPr>
          <p:cNvSpPr>
            <a:spLocks noGrp="1"/>
          </p:cNvSpPr>
          <p:nvPr>
            <p:ph type="title"/>
          </p:nvPr>
        </p:nvSpPr>
        <p:spPr/>
        <p:txBody>
          <a:bodyPr>
            <a:normAutofit/>
          </a:bodyPr>
          <a:lstStyle/>
          <a:p>
            <a:r>
              <a:rPr lang="it-IT" sz="6600" b="1" spc="0" dirty="0">
                <a:ln w="6600">
                  <a:solidFill>
                    <a:schemeClr val="accent2"/>
                  </a:solidFill>
                  <a:prstDash val="solid"/>
                </a:ln>
                <a:solidFill>
                  <a:srgbClr val="FFFFFF"/>
                </a:solidFill>
                <a:effectLst>
                  <a:outerShdw dist="38100" dir="2700000" algn="tl" rotWithShape="0">
                    <a:schemeClr val="accent2"/>
                  </a:outerShdw>
                </a:effectLst>
              </a:rPr>
              <a:t>LA FESTA DELL’ASSUNTA</a:t>
            </a:r>
          </a:p>
        </p:txBody>
      </p:sp>
      <p:sp>
        <p:nvSpPr>
          <p:cNvPr id="3" name="Segnaposto contenuto 2">
            <a:extLst>
              <a:ext uri="{FF2B5EF4-FFF2-40B4-BE49-F238E27FC236}">
                <a16:creationId xmlns:a16="http://schemas.microsoft.com/office/drawing/2014/main" id="{DC9D7236-D20C-D1DE-E348-3C7DB4E2C77B}"/>
              </a:ext>
            </a:extLst>
          </p:cNvPr>
          <p:cNvSpPr>
            <a:spLocks noGrp="1"/>
          </p:cNvSpPr>
          <p:nvPr>
            <p:ph idx="1"/>
          </p:nvPr>
        </p:nvSpPr>
        <p:spPr>
          <a:xfrm>
            <a:off x="1097280" y="2166246"/>
            <a:ext cx="10058400" cy="3357861"/>
          </a:xfrm>
        </p:spPr>
        <p:txBody>
          <a:bodyPr/>
          <a:lstStyle/>
          <a:p>
            <a:pPr algn="ctr"/>
            <a:r>
              <a:rPr lang="it-IT" sz="2800" dirty="0">
                <a:solidFill>
                  <a:schemeClr val="tx1"/>
                </a:solidFill>
              </a:rPr>
              <a:t>La festa dell'Assunta, che vedeva la partecipazione di tutte le classi sociali, chiudeva, in Sicilia, il ciclo delle grandi feste religiose. La più celebre di tutte fu sempre quella di Messina per la grandiosità degli apparati e la particolarità della </a:t>
            </a:r>
            <a:r>
              <a:rPr lang="it-IT" sz="2800" b="1" dirty="0">
                <a:solidFill>
                  <a:schemeClr val="tx1"/>
                </a:solidFill>
              </a:rPr>
              <a:t>"</a:t>
            </a:r>
            <a:r>
              <a:rPr lang="it-IT" sz="2800" b="1" dirty="0">
                <a:solidFill>
                  <a:srgbClr val="2683C6"/>
                </a:solidFill>
              </a:rPr>
              <a:t>machina</a:t>
            </a:r>
            <a:r>
              <a:rPr lang="it-IT" sz="2800" b="1" dirty="0">
                <a:solidFill>
                  <a:schemeClr val="tx1"/>
                </a:solidFill>
              </a:rPr>
              <a:t>". </a:t>
            </a:r>
          </a:p>
          <a:p>
            <a:pPr algn="ctr"/>
            <a:endParaRPr lang="it-IT" sz="2800" dirty="0">
              <a:solidFill>
                <a:schemeClr val="tx1"/>
              </a:solidFill>
            </a:endParaRPr>
          </a:p>
          <a:p>
            <a:pPr algn="ctr"/>
            <a:r>
              <a:rPr lang="it-IT" sz="2800" dirty="0">
                <a:solidFill>
                  <a:schemeClr val="tx1"/>
                </a:solidFill>
              </a:rPr>
              <a:t>La Vara infatti presenta al suo interno una serie di ingranaggi che, azionati manualmente, ne consentono i vari movimenti.</a:t>
            </a:r>
          </a:p>
          <a:p>
            <a:endParaRPr lang="it-IT" dirty="0"/>
          </a:p>
        </p:txBody>
      </p:sp>
    </p:spTree>
    <p:extLst>
      <p:ext uri="{BB962C8B-B14F-4D97-AF65-F5344CB8AC3E}">
        <p14:creationId xmlns:p14="http://schemas.microsoft.com/office/powerpoint/2010/main" val="98266009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250"/>
                                        <p:tgtEl>
                                          <p:spTgt spid="2"/>
                                        </p:tgtEl>
                                      </p:cBhvr>
                                    </p:animEffect>
                                  </p:childTnLst>
                                </p:cTn>
                              </p:par>
                            </p:childTnLst>
                          </p:cTn>
                        </p:par>
                        <p:par>
                          <p:cTn id="8" fill="hold">
                            <p:stCondLst>
                              <p:cond delay="1250"/>
                            </p:stCondLst>
                            <p:childTnLst>
                              <p:par>
                                <p:cTn id="9" presetID="21" presetClass="entr" presetSubtype="1"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heel(1)">
                                      <p:cBhvr>
                                        <p:cTn id="11" dur="1000"/>
                                        <p:tgtEl>
                                          <p:spTgt spid="3">
                                            <p:txEl>
                                              <p:pRg st="0" end="0"/>
                                            </p:txEl>
                                          </p:spTgt>
                                        </p:tgtEl>
                                      </p:cBhvr>
                                    </p:animEffect>
                                  </p:childTnLst>
                                </p:cTn>
                              </p:par>
                            </p:childTnLst>
                          </p:cTn>
                        </p:par>
                        <p:par>
                          <p:cTn id="12" fill="hold">
                            <p:stCondLst>
                              <p:cond delay="2250"/>
                            </p:stCondLst>
                            <p:childTnLst>
                              <p:par>
                                <p:cTn id="13" presetID="21" presetClass="entr" presetSubtype="1"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heel(1)">
                                      <p:cBhvr>
                                        <p:cTn id="15"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6D1E2A2-0088-071A-E4F5-56FE4287BE34}"/>
              </a:ext>
            </a:extLst>
          </p:cNvPr>
          <p:cNvSpPr>
            <a:spLocks noGrp="1"/>
          </p:cNvSpPr>
          <p:nvPr>
            <p:ph type="title"/>
          </p:nvPr>
        </p:nvSpPr>
        <p:spPr/>
        <p:txBody>
          <a:bodyPr>
            <a:normAutofit/>
          </a:bodyPr>
          <a:lstStyle/>
          <a:p>
            <a:r>
              <a:rPr lang="it-IT" sz="6000" b="1" spc="0" dirty="0">
                <a:ln w="6600">
                  <a:solidFill>
                    <a:schemeClr val="accent2"/>
                  </a:solidFill>
                  <a:prstDash val="solid"/>
                </a:ln>
                <a:solidFill>
                  <a:srgbClr val="FFFFFF"/>
                </a:solidFill>
                <a:effectLst>
                  <a:outerShdw dist="38100" dir="2700000" algn="tl" rotWithShape="0">
                    <a:schemeClr val="accent2"/>
                  </a:outerShdw>
                </a:effectLst>
              </a:rPr>
              <a:t>LA «MACCHINA DELLA VARA»:</a:t>
            </a:r>
          </a:p>
        </p:txBody>
      </p:sp>
      <p:sp>
        <p:nvSpPr>
          <p:cNvPr id="3" name="Segnaposto contenuto 2">
            <a:extLst>
              <a:ext uri="{FF2B5EF4-FFF2-40B4-BE49-F238E27FC236}">
                <a16:creationId xmlns:a16="http://schemas.microsoft.com/office/drawing/2014/main" id="{5C9B3F7D-FF01-BF14-F69D-42BAF50E7917}"/>
              </a:ext>
            </a:extLst>
          </p:cNvPr>
          <p:cNvSpPr>
            <a:spLocks noGrp="1"/>
          </p:cNvSpPr>
          <p:nvPr>
            <p:ph idx="1"/>
          </p:nvPr>
        </p:nvSpPr>
        <p:spPr>
          <a:xfrm>
            <a:off x="1098539" y="2379963"/>
            <a:ext cx="6048238" cy="3433276"/>
          </a:xfrm>
        </p:spPr>
        <p:txBody>
          <a:bodyPr>
            <a:normAutofit fontScale="25000" lnSpcReduction="20000"/>
          </a:bodyPr>
          <a:lstStyle/>
          <a:p>
            <a:pPr marL="0" lvl="0" indent="0" algn="just">
              <a:buNone/>
            </a:pPr>
            <a:r>
              <a:rPr lang="it-IT" sz="11200" dirty="0">
                <a:solidFill>
                  <a:schemeClr val="dk1"/>
                </a:solidFill>
              </a:rPr>
              <a:t>La «</a:t>
            </a:r>
            <a:r>
              <a:rPr lang="it-IT" sz="11200" b="1" dirty="0">
                <a:solidFill>
                  <a:srgbClr val="2683C6"/>
                </a:solidFill>
              </a:rPr>
              <a:t>machina</a:t>
            </a:r>
            <a:r>
              <a:rPr lang="it-IT" sz="11200" dirty="0">
                <a:solidFill>
                  <a:schemeClr val="dk1"/>
                </a:solidFill>
              </a:rPr>
              <a:t>» è una grande struttura di forma piramidale che simboleggia l'assunzione in cielo della Vergine. La “macchina della Vara” dalla quale deriva quella attuale fu costruita, nel 1535 (secondo alcuni studiosi), in occasione dei festeggiamenti per il trionfale ingresso di Carlo Va Messina, ma è probabile che essa sia precedente di oltre un secolo, forse riadattata per la visita dell'imperatore.</a:t>
            </a:r>
          </a:p>
          <a:p>
            <a:endParaRPr lang="it-IT" dirty="0"/>
          </a:p>
        </p:txBody>
      </p:sp>
      <p:pic>
        <p:nvPicPr>
          <p:cNvPr id="4" name="Immagine 3">
            <a:extLst>
              <a:ext uri="{FF2B5EF4-FFF2-40B4-BE49-F238E27FC236}">
                <a16:creationId xmlns:a16="http://schemas.microsoft.com/office/drawing/2014/main" id="{CB5C79F8-6DF7-80FB-18A2-96745C14A63E}"/>
              </a:ext>
            </a:extLst>
          </p:cNvPr>
          <p:cNvPicPr>
            <a:picLocks noChangeAspect="1"/>
          </p:cNvPicPr>
          <p:nvPr/>
        </p:nvPicPr>
        <p:blipFill rotWithShape="1">
          <a:blip r:embed="rId2"/>
          <a:srcRect l="25203"/>
          <a:stretch/>
        </p:blipFill>
        <p:spPr>
          <a:xfrm>
            <a:off x="8191891" y="2206822"/>
            <a:ext cx="2177593" cy="3779558"/>
          </a:xfrm>
          <a:prstGeom prst="rect">
            <a:avLst/>
          </a:prstGeom>
          <a:ln>
            <a:noFill/>
          </a:ln>
          <a:effectLst>
            <a:glow rad="101600">
              <a:schemeClr val="accent2">
                <a:satMod val="175000"/>
                <a:alpha val="40000"/>
              </a:schemeClr>
            </a:glow>
            <a:outerShdw blurRad="292100" dist="139700" dir="2700000" algn="tl" rotWithShape="0">
              <a:srgbClr val="333333">
                <a:alpha val="65000"/>
              </a:srgbClr>
            </a:outerShdw>
          </a:effectLst>
        </p:spPr>
      </p:pic>
    </p:spTree>
    <p:extLst>
      <p:ext uri="{BB962C8B-B14F-4D97-AF65-F5344CB8AC3E}">
        <p14:creationId xmlns:p14="http://schemas.microsoft.com/office/powerpoint/2010/main" val="40413935"/>
      </p:ext>
    </p:extLst>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250"/>
                                        <p:tgtEl>
                                          <p:spTgt spid="2"/>
                                        </p:tgtEl>
                                      </p:cBhvr>
                                    </p:animEffect>
                                  </p:childTnLst>
                                </p:cTn>
                              </p:par>
                            </p:childTnLst>
                          </p:cTn>
                        </p:par>
                        <p:par>
                          <p:cTn id="8" fill="hold">
                            <p:stCondLst>
                              <p:cond delay="1250"/>
                            </p:stCondLst>
                            <p:childTnLst>
                              <p:par>
                                <p:cTn id="9" presetID="45"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3" dur="1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14" fill="hold">
                            <p:stCondLst>
                              <p:cond delay="225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10"/>
        <p:cNvGrpSpPr/>
        <p:nvPr/>
      </p:nvGrpSpPr>
      <p:grpSpPr>
        <a:xfrm>
          <a:off x="0" y="0"/>
          <a:ext cx="0" cy="0"/>
          <a:chOff x="0" y="0"/>
          <a:chExt cx="0" cy="0"/>
        </a:xfrm>
      </p:grpSpPr>
      <p:grpSp>
        <p:nvGrpSpPr>
          <p:cNvPr id="1011" name="Google Shape;1011;p61"/>
          <p:cNvGrpSpPr/>
          <p:nvPr/>
        </p:nvGrpSpPr>
        <p:grpSpPr>
          <a:xfrm rot="21260630">
            <a:off x="4011414" y="1540535"/>
            <a:ext cx="4768453" cy="4334096"/>
            <a:chOff x="3025892" y="1868451"/>
            <a:chExt cx="3576340" cy="2493074"/>
          </a:xfrm>
        </p:grpSpPr>
        <p:pic>
          <p:nvPicPr>
            <p:cNvPr id="1012" name="Google Shape;1012;p61"/>
            <p:cNvPicPr preferRelativeResize="0"/>
            <p:nvPr/>
          </p:nvPicPr>
          <p:blipFill rotWithShape="1">
            <a:blip r:embed="rId3">
              <a:alphaModFix/>
            </a:blip>
            <a:srcRect l="19002" b="28078"/>
            <a:stretch/>
          </p:blipFill>
          <p:spPr>
            <a:xfrm rot="-9394635">
              <a:off x="4074619" y="2325259"/>
              <a:ext cx="2294583" cy="1648109"/>
            </a:xfrm>
            <a:prstGeom prst="rect">
              <a:avLst/>
            </a:prstGeom>
            <a:noFill/>
            <a:ln>
              <a:noFill/>
            </a:ln>
          </p:spPr>
        </p:pic>
        <p:sp>
          <p:nvSpPr>
            <p:cNvPr id="1013" name="Google Shape;1013;p61"/>
            <p:cNvSpPr/>
            <p:nvPr/>
          </p:nvSpPr>
          <p:spPr>
            <a:xfrm rot="5735237">
              <a:off x="3553800" y="1731743"/>
              <a:ext cx="2064296" cy="2578253"/>
            </a:xfrm>
            <a:custGeom>
              <a:avLst/>
              <a:gdLst/>
              <a:ahLst/>
              <a:cxnLst/>
              <a:rect l="l" t="t" r="r" b="b"/>
              <a:pathLst>
                <a:path w="47124" h="62431" extrusionOk="0">
                  <a:moveTo>
                    <a:pt x="2142" y="0"/>
                  </a:moveTo>
                  <a:cubicBezTo>
                    <a:pt x="2073" y="0"/>
                    <a:pt x="2015" y="13"/>
                    <a:pt x="1974" y="43"/>
                  </a:cubicBezTo>
                  <a:cubicBezTo>
                    <a:pt x="1759" y="205"/>
                    <a:pt x="1" y="1062"/>
                    <a:pt x="1" y="1062"/>
                  </a:cubicBezTo>
                  <a:lnTo>
                    <a:pt x="5" y="1730"/>
                  </a:lnTo>
                  <a:lnTo>
                    <a:pt x="12" y="53535"/>
                  </a:lnTo>
                  <a:lnTo>
                    <a:pt x="12" y="54327"/>
                  </a:lnTo>
                  <a:cubicBezTo>
                    <a:pt x="12" y="54327"/>
                    <a:pt x="2548" y="54873"/>
                    <a:pt x="2977" y="55043"/>
                  </a:cubicBezTo>
                  <a:cubicBezTo>
                    <a:pt x="3100" y="55090"/>
                    <a:pt x="3250" y="55106"/>
                    <a:pt x="3406" y="55106"/>
                  </a:cubicBezTo>
                  <a:cubicBezTo>
                    <a:pt x="3570" y="55106"/>
                    <a:pt x="3740" y="55088"/>
                    <a:pt x="3890" y="55071"/>
                  </a:cubicBezTo>
                  <a:cubicBezTo>
                    <a:pt x="4036" y="55053"/>
                    <a:pt x="4164" y="55035"/>
                    <a:pt x="4248" y="55035"/>
                  </a:cubicBezTo>
                  <a:cubicBezTo>
                    <a:pt x="4278" y="55035"/>
                    <a:pt x="4302" y="55037"/>
                    <a:pt x="4319" y="55043"/>
                  </a:cubicBezTo>
                  <a:cubicBezTo>
                    <a:pt x="4481" y="55087"/>
                    <a:pt x="4719" y="55233"/>
                    <a:pt x="5015" y="55375"/>
                  </a:cubicBezTo>
                  <a:cubicBezTo>
                    <a:pt x="5314" y="55516"/>
                    <a:pt x="5904" y="55706"/>
                    <a:pt x="6304" y="55706"/>
                  </a:cubicBezTo>
                  <a:cubicBezTo>
                    <a:pt x="6708" y="55706"/>
                    <a:pt x="7299" y="55755"/>
                    <a:pt x="7538" y="55828"/>
                  </a:cubicBezTo>
                  <a:cubicBezTo>
                    <a:pt x="7780" y="55900"/>
                    <a:pt x="8908" y="56090"/>
                    <a:pt x="9231" y="56183"/>
                  </a:cubicBezTo>
                  <a:cubicBezTo>
                    <a:pt x="9551" y="56280"/>
                    <a:pt x="9822" y="56709"/>
                    <a:pt x="10007" y="56923"/>
                  </a:cubicBezTo>
                  <a:cubicBezTo>
                    <a:pt x="10197" y="57138"/>
                    <a:pt x="10517" y="57566"/>
                    <a:pt x="10893" y="57804"/>
                  </a:cubicBezTo>
                  <a:cubicBezTo>
                    <a:pt x="11269" y="58043"/>
                    <a:pt x="11483" y="58472"/>
                    <a:pt x="11754" y="58520"/>
                  </a:cubicBezTo>
                  <a:cubicBezTo>
                    <a:pt x="12021" y="58569"/>
                    <a:pt x="13444" y="58734"/>
                    <a:pt x="13525" y="58779"/>
                  </a:cubicBezTo>
                  <a:cubicBezTo>
                    <a:pt x="13531" y="58782"/>
                    <a:pt x="13543" y="58784"/>
                    <a:pt x="13560" y="58784"/>
                  </a:cubicBezTo>
                  <a:cubicBezTo>
                    <a:pt x="13759" y="58784"/>
                    <a:pt x="14625" y="58540"/>
                    <a:pt x="14625" y="58540"/>
                  </a:cubicBezTo>
                  <a:cubicBezTo>
                    <a:pt x="14625" y="58540"/>
                    <a:pt x="15672" y="57804"/>
                    <a:pt x="15805" y="57756"/>
                  </a:cubicBezTo>
                  <a:cubicBezTo>
                    <a:pt x="15925" y="57712"/>
                    <a:pt x="16414" y="57361"/>
                    <a:pt x="16726" y="57361"/>
                  </a:cubicBezTo>
                  <a:cubicBezTo>
                    <a:pt x="16761" y="57361"/>
                    <a:pt x="16794" y="57366"/>
                    <a:pt x="16824" y="57375"/>
                  </a:cubicBezTo>
                  <a:cubicBezTo>
                    <a:pt x="17120" y="57469"/>
                    <a:pt x="17953" y="57756"/>
                    <a:pt x="18085" y="57804"/>
                  </a:cubicBezTo>
                  <a:cubicBezTo>
                    <a:pt x="18091" y="57806"/>
                    <a:pt x="18097" y="57807"/>
                    <a:pt x="18104" y="57807"/>
                  </a:cubicBezTo>
                  <a:cubicBezTo>
                    <a:pt x="18256" y="57807"/>
                    <a:pt x="18658" y="57348"/>
                    <a:pt x="18867" y="57278"/>
                  </a:cubicBezTo>
                  <a:cubicBezTo>
                    <a:pt x="18886" y="57272"/>
                    <a:pt x="18918" y="57269"/>
                    <a:pt x="18960" y="57269"/>
                  </a:cubicBezTo>
                  <a:cubicBezTo>
                    <a:pt x="19383" y="57269"/>
                    <a:pt x="20835" y="57574"/>
                    <a:pt x="20957" y="57659"/>
                  </a:cubicBezTo>
                  <a:cubicBezTo>
                    <a:pt x="21094" y="57756"/>
                    <a:pt x="22461" y="58278"/>
                    <a:pt x="22784" y="58351"/>
                  </a:cubicBezTo>
                  <a:cubicBezTo>
                    <a:pt x="23103" y="58423"/>
                    <a:pt x="23722" y="58467"/>
                    <a:pt x="23908" y="58682"/>
                  </a:cubicBezTo>
                  <a:cubicBezTo>
                    <a:pt x="24098" y="58896"/>
                    <a:pt x="24393" y="59826"/>
                    <a:pt x="24660" y="60064"/>
                  </a:cubicBezTo>
                  <a:cubicBezTo>
                    <a:pt x="24931" y="60303"/>
                    <a:pt x="25602" y="61330"/>
                    <a:pt x="25950" y="61471"/>
                  </a:cubicBezTo>
                  <a:cubicBezTo>
                    <a:pt x="26298" y="61613"/>
                    <a:pt x="27212" y="61759"/>
                    <a:pt x="27425" y="61803"/>
                  </a:cubicBezTo>
                  <a:cubicBezTo>
                    <a:pt x="27440" y="61806"/>
                    <a:pt x="27456" y="61808"/>
                    <a:pt x="27474" y="61808"/>
                  </a:cubicBezTo>
                  <a:cubicBezTo>
                    <a:pt x="27596" y="61808"/>
                    <a:pt x="27791" y="61741"/>
                    <a:pt x="27996" y="61674"/>
                  </a:cubicBezTo>
                  <a:cubicBezTo>
                    <a:pt x="28203" y="61609"/>
                    <a:pt x="28414" y="61540"/>
                    <a:pt x="28560" y="61540"/>
                  </a:cubicBezTo>
                  <a:cubicBezTo>
                    <a:pt x="28567" y="61540"/>
                    <a:pt x="28575" y="61540"/>
                    <a:pt x="28582" y="61540"/>
                  </a:cubicBezTo>
                  <a:cubicBezTo>
                    <a:pt x="28877" y="61564"/>
                    <a:pt x="29091" y="61949"/>
                    <a:pt x="29278" y="61973"/>
                  </a:cubicBezTo>
                  <a:cubicBezTo>
                    <a:pt x="29468" y="61993"/>
                    <a:pt x="30110" y="62353"/>
                    <a:pt x="30296" y="62421"/>
                  </a:cubicBezTo>
                  <a:cubicBezTo>
                    <a:pt x="30313" y="62428"/>
                    <a:pt x="30341" y="62431"/>
                    <a:pt x="30377" y="62431"/>
                  </a:cubicBezTo>
                  <a:cubicBezTo>
                    <a:pt x="30765" y="62431"/>
                    <a:pt x="32179" y="62108"/>
                    <a:pt x="32500" y="62042"/>
                  </a:cubicBezTo>
                  <a:cubicBezTo>
                    <a:pt x="32848" y="61969"/>
                    <a:pt x="33600" y="61710"/>
                    <a:pt x="33866" y="61589"/>
                  </a:cubicBezTo>
                  <a:cubicBezTo>
                    <a:pt x="34137" y="61471"/>
                    <a:pt x="34404" y="61301"/>
                    <a:pt x="34566" y="61217"/>
                  </a:cubicBezTo>
                  <a:cubicBezTo>
                    <a:pt x="34727" y="61136"/>
                    <a:pt x="36042" y="60542"/>
                    <a:pt x="36227" y="60348"/>
                  </a:cubicBezTo>
                  <a:cubicBezTo>
                    <a:pt x="36406" y="60169"/>
                    <a:pt x="37477" y="59866"/>
                    <a:pt x="37676" y="59866"/>
                  </a:cubicBezTo>
                  <a:cubicBezTo>
                    <a:pt x="37689" y="59866"/>
                    <a:pt x="37698" y="59867"/>
                    <a:pt x="37703" y="59870"/>
                  </a:cubicBezTo>
                  <a:cubicBezTo>
                    <a:pt x="37784" y="59919"/>
                    <a:pt x="38188" y="60206"/>
                    <a:pt x="38375" y="60230"/>
                  </a:cubicBezTo>
                  <a:cubicBezTo>
                    <a:pt x="38557" y="60253"/>
                    <a:pt x="39373" y="60495"/>
                    <a:pt x="39562" y="60495"/>
                  </a:cubicBezTo>
                  <a:cubicBezTo>
                    <a:pt x="39571" y="60495"/>
                    <a:pt x="39578" y="60494"/>
                    <a:pt x="39584" y="60493"/>
                  </a:cubicBezTo>
                  <a:cubicBezTo>
                    <a:pt x="39717" y="60469"/>
                    <a:pt x="40497" y="59729"/>
                    <a:pt x="40497" y="59729"/>
                  </a:cubicBezTo>
                  <a:cubicBezTo>
                    <a:pt x="40497" y="59729"/>
                    <a:pt x="41463" y="60299"/>
                    <a:pt x="41678" y="60299"/>
                  </a:cubicBezTo>
                  <a:cubicBezTo>
                    <a:pt x="41775" y="60299"/>
                    <a:pt x="41952" y="60388"/>
                    <a:pt x="42147" y="60473"/>
                  </a:cubicBezTo>
                  <a:cubicBezTo>
                    <a:pt x="42341" y="60559"/>
                    <a:pt x="42546" y="60642"/>
                    <a:pt x="42702" y="60642"/>
                  </a:cubicBezTo>
                  <a:cubicBezTo>
                    <a:pt x="42729" y="60642"/>
                    <a:pt x="42754" y="60640"/>
                    <a:pt x="42777" y="60635"/>
                  </a:cubicBezTo>
                  <a:cubicBezTo>
                    <a:pt x="43072" y="60562"/>
                    <a:pt x="43796" y="60251"/>
                    <a:pt x="44011" y="60251"/>
                  </a:cubicBezTo>
                  <a:cubicBezTo>
                    <a:pt x="44225" y="60251"/>
                    <a:pt x="44601" y="60348"/>
                    <a:pt x="44843" y="60514"/>
                  </a:cubicBezTo>
                  <a:cubicBezTo>
                    <a:pt x="45086" y="60683"/>
                    <a:pt x="46667" y="61014"/>
                    <a:pt x="46667" y="61014"/>
                  </a:cubicBezTo>
                  <a:lnTo>
                    <a:pt x="47124" y="60489"/>
                  </a:lnTo>
                  <a:lnTo>
                    <a:pt x="47124" y="59733"/>
                  </a:lnTo>
                  <a:lnTo>
                    <a:pt x="47116" y="9076"/>
                  </a:lnTo>
                  <a:lnTo>
                    <a:pt x="47116" y="8110"/>
                  </a:lnTo>
                  <a:cubicBezTo>
                    <a:pt x="47116" y="8110"/>
                    <a:pt x="45769" y="8301"/>
                    <a:pt x="45419" y="8301"/>
                  </a:cubicBezTo>
                  <a:cubicBezTo>
                    <a:pt x="45399" y="8301"/>
                    <a:pt x="45382" y="8301"/>
                    <a:pt x="45369" y="8299"/>
                  </a:cubicBezTo>
                  <a:cubicBezTo>
                    <a:pt x="45363" y="8299"/>
                    <a:pt x="45356" y="8298"/>
                    <a:pt x="45349" y="8298"/>
                  </a:cubicBezTo>
                  <a:cubicBezTo>
                    <a:pt x="45095" y="8298"/>
                    <a:pt x="44509" y="8729"/>
                    <a:pt x="44378" y="8777"/>
                  </a:cubicBezTo>
                  <a:cubicBezTo>
                    <a:pt x="44247" y="8823"/>
                    <a:pt x="43674" y="9329"/>
                    <a:pt x="43486" y="9329"/>
                  </a:cubicBezTo>
                  <a:cubicBezTo>
                    <a:pt x="43479" y="9329"/>
                    <a:pt x="43472" y="9329"/>
                    <a:pt x="43465" y="9327"/>
                  </a:cubicBezTo>
                  <a:cubicBezTo>
                    <a:pt x="43321" y="9284"/>
                    <a:pt x="42797" y="9052"/>
                    <a:pt x="42456" y="9052"/>
                  </a:cubicBezTo>
                  <a:cubicBezTo>
                    <a:pt x="42413" y="9052"/>
                    <a:pt x="42373" y="9056"/>
                    <a:pt x="42337" y="9064"/>
                  </a:cubicBezTo>
                  <a:cubicBezTo>
                    <a:pt x="42014" y="9137"/>
                    <a:pt x="41480" y="9779"/>
                    <a:pt x="41318" y="9779"/>
                  </a:cubicBezTo>
                  <a:cubicBezTo>
                    <a:pt x="41156" y="9779"/>
                    <a:pt x="39976" y="10803"/>
                    <a:pt x="39842" y="10876"/>
                  </a:cubicBezTo>
                  <a:cubicBezTo>
                    <a:pt x="39713" y="10946"/>
                    <a:pt x="39177" y="11305"/>
                    <a:pt x="39049" y="11305"/>
                  </a:cubicBezTo>
                  <a:cubicBezTo>
                    <a:pt x="39044" y="11305"/>
                    <a:pt x="39041" y="11304"/>
                    <a:pt x="39038" y="11304"/>
                  </a:cubicBezTo>
                  <a:cubicBezTo>
                    <a:pt x="38929" y="11279"/>
                    <a:pt x="38153" y="10734"/>
                    <a:pt x="38019" y="10685"/>
                  </a:cubicBezTo>
                  <a:cubicBezTo>
                    <a:pt x="37881" y="10637"/>
                    <a:pt x="37481" y="10208"/>
                    <a:pt x="37210" y="10208"/>
                  </a:cubicBezTo>
                  <a:cubicBezTo>
                    <a:pt x="37010" y="10208"/>
                    <a:pt x="36491" y="10249"/>
                    <a:pt x="36154" y="10249"/>
                  </a:cubicBezTo>
                  <a:cubicBezTo>
                    <a:pt x="36042" y="10249"/>
                    <a:pt x="35950" y="10244"/>
                    <a:pt x="35896" y="10232"/>
                  </a:cubicBezTo>
                  <a:cubicBezTo>
                    <a:pt x="35682" y="10184"/>
                    <a:pt x="35039" y="9566"/>
                    <a:pt x="34878" y="9469"/>
                  </a:cubicBezTo>
                  <a:cubicBezTo>
                    <a:pt x="34716" y="9375"/>
                    <a:pt x="34206" y="8708"/>
                    <a:pt x="33963" y="8611"/>
                  </a:cubicBezTo>
                  <a:cubicBezTo>
                    <a:pt x="33740" y="8525"/>
                    <a:pt x="33471" y="8274"/>
                    <a:pt x="33262" y="8274"/>
                  </a:cubicBezTo>
                  <a:cubicBezTo>
                    <a:pt x="33245" y="8274"/>
                    <a:pt x="33228" y="8276"/>
                    <a:pt x="33211" y="8280"/>
                  </a:cubicBezTo>
                  <a:cubicBezTo>
                    <a:pt x="32997" y="8328"/>
                    <a:pt x="31869" y="8493"/>
                    <a:pt x="31683" y="8493"/>
                  </a:cubicBezTo>
                  <a:cubicBezTo>
                    <a:pt x="31507" y="8493"/>
                    <a:pt x="30682" y="9025"/>
                    <a:pt x="30411" y="9025"/>
                  </a:cubicBezTo>
                  <a:cubicBezTo>
                    <a:pt x="30395" y="9025"/>
                    <a:pt x="30381" y="9023"/>
                    <a:pt x="30369" y="9019"/>
                  </a:cubicBezTo>
                  <a:cubicBezTo>
                    <a:pt x="30332" y="9006"/>
                    <a:pt x="30283" y="9001"/>
                    <a:pt x="30224" y="9001"/>
                  </a:cubicBezTo>
                  <a:cubicBezTo>
                    <a:pt x="30121" y="9001"/>
                    <a:pt x="29992" y="9016"/>
                    <a:pt x="29856" y="9032"/>
                  </a:cubicBezTo>
                  <a:cubicBezTo>
                    <a:pt x="29716" y="9045"/>
                    <a:pt x="29571" y="9059"/>
                    <a:pt x="29442" y="9059"/>
                  </a:cubicBezTo>
                  <a:cubicBezTo>
                    <a:pt x="29332" y="9059"/>
                    <a:pt x="29234" y="9049"/>
                    <a:pt x="29160" y="9019"/>
                  </a:cubicBezTo>
                  <a:cubicBezTo>
                    <a:pt x="28865" y="8898"/>
                    <a:pt x="28246" y="8469"/>
                    <a:pt x="27927" y="8328"/>
                  </a:cubicBezTo>
                  <a:cubicBezTo>
                    <a:pt x="27604" y="8183"/>
                    <a:pt x="27013" y="8065"/>
                    <a:pt x="26904" y="7899"/>
                  </a:cubicBezTo>
                  <a:cubicBezTo>
                    <a:pt x="26799" y="7730"/>
                    <a:pt x="26314" y="7398"/>
                    <a:pt x="26314" y="7135"/>
                  </a:cubicBezTo>
                  <a:cubicBezTo>
                    <a:pt x="26314" y="6873"/>
                    <a:pt x="25376" y="6614"/>
                    <a:pt x="25242" y="6517"/>
                  </a:cubicBezTo>
                  <a:cubicBezTo>
                    <a:pt x="25109" y="6420"/>
                    <a:pt x="24543" y="6205"/>
                    <a:pt x="24437" y="6112"/>
                  </a:cubicBezTo>
                  <a:cubicBezTo>
                    <a:pt x="24329" y="6015"/>
                    <a:pt x="23495" y="5494"/>
                    <a:pt x="23338" y="5373"/>
                  </a:cubicBezTo>
                  <a:cubicBezTo>
                    <a:pt x="23204" y="5276"/>
                    <a:pt x="22123" y="5080"/>
                    <a:pt x="21612" y="5080"/>
                  </a:cubicBezTo>
                  <a:cubicBezTo>
                    <a:pt x="21503" y="5080"/>
                    <a:pt x="21420" y="5089"/>
                    <a:pt x="21377" y="5110"/>
                  </a:cubicBezTo>
                  <a:cubicBezTo>
                    <a:pt x="21134" y="5231"/>
                    <a:pt x="20358" y="5801"/>
                    <a:pt x="20249" y="5849"/>
                  </a:cubicBezTo>
                  <a:cubicBezTo>
                    <a:pt x="20246" y="5850"/>
                    <a:pt x="20243" y="5851"/>
                    <a:pt x="20240" y="5851"/>
                  </a:cubicBezTo>
                  <a:cubicBezTo>
                    <a:pt x="20142" y="5851"/>
                    <a:pt x="20115" y="5082"/>
                    <a:pt x="20115" y="5082"/>
                  </a:cubicBezTo>
                  <a:cubicBezTo>
                    <a:pt x="20115" y="5082"/>
                    <a:pt x="19044" y="4612"/>
                    <a:pt x="18773" y="4442"/>
                  </a:cubicBezTo>
                  <a:cubicBezTo>
                    <a:pt x="18507" y="4277"/>
                    <a:pt x="17512" y="4253"/>
                    <a:pt x="17245" y="4063"/>
                  </a:cubicBezTo>
                  <a:cubicBezTo>
                    <a:pt x="16974" y="3872"/>
                    <a:pt x="16598" y="3347"/>
                    <a:pt x="16383" y="3205"/>
                  </a:cubicBezTo>
                  <a:cubicBezTo>
                    <a:pt x="16169" y="3064"/>
                    <a:pt x="14746" y="2777"/>
                    <a:pt x="14560" y="2728"/>
                  </a:cubicBezTo>
                  <a:cubicBezTo>
                    <a:pt x="14370" y="2680"/>
                    <a:pt x="14185" y="2300"/>
                    <a:pt x="13942" y="2158"/>
                  </a:cubicBezTo>
                  <a:cubicBezTo>
                    <a:pt x="13703" y="2012"/>
                    <a:pt x="13166" y="1609"/>
                    <a:pt x="12976" y="1467"/>
                  </a:cubicBezTo>
                  <a:cubicBezTo>
                    <a:pt x="12819" y="1348"/>
                    <a:pt x="12183" y="1108"/>
                    <a:pt x="11778" y="1108"/>
                  </a:cubicBezTo>
                  <a:cubicBezTo>
                    <a:pt x="11702" y="1108"/>
                    <a:pt x="11635" y="1116"/>
                    <a:pt x="11580" y="1135"/>
                  </a:cubicBezTo>
                  <a:cubicBezTo>
                    <a:pt x="11527" y="1153"/>
                    <a:pt x="11462" y="1161"/>
                    <a:pt x="11391" y="1161"/>
                  </a:cubicBezTo>
                  <a:cubicBezTo>
                    <a:pt x="11000" y="1161"/>
                    <a:pt x="10403" y="923"/>
                    <a:pt x="10266" y="824"/>
                  </a:cubicBezTo>
                  <a:cubicBezTo>
                    <a:pt x="10104" y="702"/>
                    <a:pt x="9648" y="347"/>
                    <a:pt x="9406" y="254"/>
                  </a:cubicBezTo>
                  <a:cubicBezTo>
                    <a:pt x="9211" y="175"/>
                    <a:pt x="8979" y="66"/>
                    <a:pt x="8636" y="66"/>
                  </a:cubicBezTo>
                  <a:cubicBezTo>
                    <a:pt x="8559" y="66"/>
                    <a:pt x="8476" y="71"/>
                    <a:pt x="8387" y="84"/>
                  </a:cubicBezTo>
                  <a:cubicBezTo>
                    <a:pt x="8173" y="116"/>
                    <a:pt x="7816" y="131"/>
                    <a:pt x="7456" y="131"/>
                  </a:cubicBezTo>
                  <a:cubicBezTo>
                    <a:pt x="7006" y="131"/>
                    <a:pt x="6553" y="108"/>
                    <a:pt x="6373" y="68"/>
                  </a:cubicBezTo>
                  <a:cubicBezTo>
                    <a:pt x="6307" y="52"/>
                    <a:pt x="6220" y="45"/>
                    <a:pt x="6120" y="45"/>
                  </a:cubicBezTo>
                  <a:cubicBezTo>
                    <a:pt x="5735" y="45"/>
                    <a:pt x="5170" y="143"/>
                    <a:pt x="4978" y="181"/>
                  </a:cubicBezTo>
                  <a:cubicBezTo>
                    <a:pt x="4768" y="223"/>
                    <a:pt x="4378" y="463"/>
                    <a:pt x="4104" y="463"/>
                  </a:cubicBezTo>
                  <a:cubicBezTo>
                    <a:pt x="4062" y="463"/>
                    <a:pt x="4023" y="457"/>
                    <a:pt x="3987" y="444"/>
                  </a:cubicBezTo>
                  <a:cubicBezTo>
                    <a:pt x="3716" y="347"/>
                    <a:pt x="3369" y="302"/>
                    <a:pt x="3102" y="254"/>
                  </a:cubicBezTo>
                  <a:cubicBezTo>
                    <a:pt x="2884" y="215"/>
                    <a:pt x="2424" y="0"/>
                    <a:pt x="2142" y="0"/>
                  </a:cubicBezTo>
                  <a:close/>
                </a:path>
              </a:pathLst>
            </a:custGeom>
            <a:solidFill>
              <a:schemeClr val="accent3"/>
            </a:solidFill>
            <a:ln>
              <a:noFill/>
            </a:ln>
            <a:effectLst>
              <a:outerShdw blurRad="71438" dist="66675" dir="3480000" algn="bl" rotWithShape="0">
                <a:srgbClr val="747373">
                  <a:alpha val="64000"/>
                </a:srgbClr>
              </a:outerShdw>
            </a:effectLst>
          </p:spPr>
          <p:txBody>
            <a:bodyPr spcFirstLastPara="1" wrap="square" lIns="121900" tIns="121900" rIns="121900" bIns="121900" anchor="ctr" anchorCtr="0">
              <a:noAutofit/>
            </a:bodyPr>
            <a:lstStyle/>
            <a:p>
              <a:endParaRPr sz="2400"/>
            </a:p>
          </p:txBody>
        </p:sp>
        <p:sp>
          <p:nvSpPr>
            <p:cNvPr id="1014" name="Google Shape;1014;p61"/>
            <p:cNvSpPr/>
            <p:nvPr/>
          </p:nvSpPr>
          <p:spPr>
            <a:xfrm rot="6002325">
              <a:off x="3333298" y="3628538"/>
              <a:ext cx="367835" cy="932807"/>
            </a:xfrm>
            <a:custGeom>
              <a:avLst/>
              <a:gdLst/>
              <a:ahLst/>
              <a:cxnLst/>
              <a:rect l="l" t="t" r="r" b="b"/>
              <a:pathLst>
                <a:path w="19489" h="37312" extrusionOk="0">
                  <a:moveTo>
                    <a:pt x="18199" y="1"/>
                  </a:moveTo>
                  <a:lnTo>
                    <a:pt x="18162" y="4"/>
                  </a:lnTo>
                  <a:lnTo>
                    <a:pt x="17705" y="510"/>
                  </a:lnTo>
                  <a:lnTo>
                    <a:pt x="17249" y="1016"/>
                  </a:lnTo>
                  <a:lnTo>
                    <a:pt x="16764" y="594"/>
                  </a:lnTo>
                  <a:lnTo>
                    <a:pt x="16282" y="170"/>
                  </a:lnTo>
                  <a:lnTo>
                    <a:pt x="16241" y="174"/>
                  </a:lnTo>
                  <a:lnTo>
                    <a:pt x="15784" y="680"/>
                  </a:lnTo>
                  <a:lnTo>
                    <a:pt x="15327" y="1185"/>
                  </a:lnTo>
                  <a:lnTo>
                    <a:pt x="14847" y="764"/>
                  </a:lnTo>
                  <a:lnTo>
                    <a:pt x="14362" y="344"/>
                  </a:lnTo>
                  <a:lnTo>
                    <a:pt x="14325" y="348"/>
                  </a:lnTo>
                  <a:lnTo>
                    <a:pt x="13868" y="854"/>
                  </a:lnTo>
                  <a:lnTo>
                    <a:pt x="13411" y="1359"/>
                  </a:lnTo>
                  <a:lnTo>
                    <a:pt x="12926" y="934"/>
                  </a:lnTo>
                  <a:lnTo>
                    <a:pt x="12445" y="514"/>
                  </a:lnTo>
                  <a:lnTo>
                    <a:pt x="12409" y="518"/>
                  </a:lnTo>
                  <a:lnTo>
                    <a:pt x="11951" y="1023"/>
                  </a:lnTo>
                  <a:lnTo>
                    <a:pt x="11491" y="1529"/>
                  </a:lnTo>
                  <a:lnTo>
                    <a:pt x="11009" y="1108"/>
                  </a:lnTo>
                  <a:lnTo>
                    <a:pt x="10524" y="688"/>
                  </a:lnTo>
                  <a:lnTo>
                    <a:pt x="10488" y="688"/>
                  </a:lnTo>
                  <a:lnTo>
                    <a:pt x="10031" y="1197"/>
                  </a:lnTo>
                  <a:lnTo>
                    <a:pt x="9574" y="1703"/>
                  </a:lnTo>
                  <a:lnTo>
                    <a:pt x="9093" y="1278"/>
                  </a:lnTo>
                  <a:lnTo>
                    <a:pt x="8608" y="857"/>
                  </a:lnTo>
                  <a:lnTo>
                    <a:pt x="8572" y="861"/>
                  </a:lnTo>
                  <a:lnTo>
                    <a:pt x="8115" y="1367"/>
                  </a:lnTo>
                  <a:lnTo>
                    <a:pt x="7658" y="1872"/>
                  </a:lnTo>
                  <a:lnTo>
                    <a:pt x="7172" y="1452"/>
                  </a:lnTo>
                  <a:lnTo>
                    <a:pt x="6691" y="1031"/>
                  </a:lnTo>
                  <a:lnTo>
                    <a:pt x="6655" y="1031"/>
                  </a:lnTo>
                  <a:lnTo>
                    <a:pt x="6194" y="1537"/>
                  </a:lnTo>
                  <a:lnTo>
                    <a:pt x="5737" y="2042"/>
                  </a:lnTo>
                  <a:lnTo>
                    <a:pt x="5256" y="1622"/>
                  </a:lnTo>
                  <a:lnTo>
                    <a:pt x="4771" y="1201"/>
                  </a:lnTo>
                  <a:lnTo>
                    <a:pt x="4735" y="1205"/>
                  </a:lnTo>
                  <a:lnTo>
                    <a:pt x="4278" y="1710"/>
                  </a:lnTo>
                  <a:lnTo>
                    <a:pt x="3821" y="2216"/>
                  </a:lnTo>
                  <a:lnTo>
                    <a:pt x="3336" y="1796"/>
                  </a:lnTo>
                  <a:lnTo>
                    <a:pt x="2854" y="1375"/>
                  </a:lnTo>
                  <a:lnTo>
                    <a:pt x="2818" y="1375"/>
                  </a:lnTo>
                  <a:lnTo>
                    <a:pt x="2358" y="1880"/>
                  </a:lnTo>
                  <a:lnTo>
                    <a:pt x="1900" y="2386"/>
                  </a:lnTo>
                  <a:lnTo>
                    <a:pt x="1419" y="1966"/>
                  </a:lnTo>
                  <a:lnTo>
                    <a:pt x="938" y="1544"/>
                  </a:lnTo>
                  <a:lnTo>
                    <a:pt x="898" y="1549"/>
                  </a:lnTo>
                  <a:lnTo>
                    <a:pt x="441" y="2054"/>
                  </a:lnTo>
                  <a:lnTo>
                    <a:pt x="0" y="2544"/>
                  </a:lnTo>
                  <a:lnTo>
                    <a:pt x="671" y="36611"/>
                  </a:lnTo>
                  <a:lnTo>
                    <a:pt x="986" y="36890"/>
                  </a:lnTo>
                  <a:lnTo>
                    <a:pt x="1472" y="37311"/>
                  </a:lnTo>
                  <a:lnTo>
                    <a:pt x="1508" y="37307"/>
                  </a:lnTo>
                  <a:lnTo>
                    <a:pt x="1965" y="36802"/>
                  </a:lnTo>
                  <a:lnTo>
                    <a:pt x="2422" y="36296"/>
                  </a:lnTo>
                  <a:lnTo>
                    <a:pt x="2907" y="36716"/>
                  </a:lnTo>
                  <a:lnTo>
                    <a:pt x="3388" y="37141"/>
                  </a:lnTo>
                  <a:lnTo>
                    <a:pt x="3421" y="37137"/>
                  </a:lnTo>
                  <a:lnTo>
                    <a:pt x="3425" y="37137"/>
                  </a:lnTo>
                  <a:lnTo>
                    <a:pt x="3886" y="36632"/>
                  </a:lnTo>
                  <a:lnTo>
                    <a:pt x="4338" y="36122"/>
                  </a:lnTo>
                  <a:lnTo>
                    <a:pt x="4823" y="36546"/>
                  </a:lnTo>
                  <a:lnTo>
                    <a:pt x="5304" y="36968"/>
                  </a:lnTo>
                  <a:lnTo>
                    <a:pt x="5345" y="36963"/>
                  </a:lnTo>
                  <a:lnTo>
                    <a:pt x="5802" y="36458"/>
                  </a:lnTo>
                  <a:lnTo>
                    <a:pt x="6259" y="35953"/>
                  </a:lnTo>
                  <a:lnTo>
                    <a:pt x="6740" y="36373"/>
                  </a:lnTo>
                  <a:lnTo>
                    <a:pt x="7225" y="36798"/>
                  </a:lnTo>
                  <a:lnTo>
                    <a:pt x="7241" y="36793"/>
                  </a:lnTo>
                  <a:lnTo>
                    <a:pt x="7262" y="36793"/>
                  </a:lnTo>
                  <a:lnTo>
                    <a:pt x="7723" y="36288"/>
                  </a:lnTo>
                  <a:lnTo>
                    <a:pt x="8176" y="35779"/>
                  </a:lnTo>
                  <a:lnTo>
                    <a:pt x="8661" y="36203"/>
                  </a:lnTo>
                  <a:lnTo>
                    <a:pt x="9141" y="36623"/>
                  </a:lnTo>
                  <a:lnTo>
                    <a:pt x="9182" y="36619"/>
                  </a:lnTo>
                  <a:lnTo>
                    <a:pt x="9639" y="36114"/>
                  </a:lnTo>
                  <a:lnTo>
                    <a:pt x="10096" y="35609"/>
                  </a:lnTo>
                  <a:lnTo>
                    <a:pt x="10577" y="36029"/>
                  </a:lnTo>
                  <a:lnTo>
                    <a:pt x="11058" y="36453"/>
                  </a:lnTo>
                  <a:lnTo>
                    <a:pt x="11099" y="36449"/>
                  </a:lnTo>
                  <a:lnTo>
                    <a:pt x="11556" y="35944"/>
                  </a:lnTo>
                  <a:lnTo>
                    <a:pt x="12013" y="35434"/>
                  </a:lnTo>
                  <a:lnTo>
                    <a:pt x="12498" y="35859"/>
                  </a:lnTo>
                  <a:lnTo>
                    <a:pt x="12979" y="36280"/>
                  </a:lnTo>
                  <a:lnTo>
                    <a:pt x="13015" y="36280"/>
                  </a:lnTo>
                  <a:lnTo>
                    <a:pt x="13472" y="35770"/>
                  </a:lnTo>
                  <a:lnTo>
                    <a:pt x="13929" y="35265"/>
                  </a:lnTo>
                  <a:lnTo>
                    <a:pt x="14414" y="35686"/>
                  </a:lnTo>
                  <a:lnTo>
                    <a:pt x="14896" y="36110"/>
                  </a:lnTo>
                  <a:lnTo>
                    <a:pt x="14920" y="36106"/>
                  </a:lnTo>
                  <a:lnTo>
                    <a:pt x="14935" y="36106"/>
                  </a:lnTo>
                  <a:lnTo>
                    <a:pt x="15392" y="35600"/>
                  </a:lnTo>
                  <a:lnTo>
                    <a:pt x="15849" y="35091"/>
                  </a:lnTo>
                  <a:lnTo>
                    <a:pt x="16335" y="35516"/>
                  </a:lnTo>
                  <a:lnTo>
                    <a:pt x="16816" y="35936"/>
                  </a:lnTo>
                  <a:lnTo>
                    <a:pt x="16852" y="35936"/>
                  </a:lnTo>
                  <a:lnTo>
                    <a:pt x="17309" y="35427"/>
                  </a:lnTo>
                  <a:lnTo>
                    <a:pt x="17766" y="34921"/>
                  </a:lnTo>
                  <a:lnTo>
                    <a:pt x="18251" y="35342"/>
                  </a:lnTo>
                  <a:lnTo>
                    <a:pt x="18732" y="35766"/>
                  </a:lnTo>
                  <a:lnTo>
                    <a:pt x="18768" y="35762"/>
                  </a:lnTo>
                  <a:lnTo>
                    <a:pt x="19229" y="35257"/>
                  </a:lnTo>
                  <a:lnTo>
                    <a:pt x="19488" y="34970"/>
                  </a:lnTo>
                  <a:lnTo>
                    <a:pt x="19481" y="34445"/>
                  </a:lnTo>
                  <a:lnTo>
                    <a:pt x="18878" y="591"/>
                  </a:lnTo>
                  <a:lnTo>
                    <a:pt x="18684" y="421"/>
                  </a:lnTo>
                  <a:lnTo>
                    <a:pt x="18199" y="1"/>
                  </a:lnTo>
                  <a:close/>
                </a:path>
              </a:pathLst>
            </a:custGeom>
            <a:solidFill>
              <a:schemeClr val="accent6">
                <a:alpha val="33520"/>
              </a:schemeClr>
            </a:solidFill>
            <a:ln>
              <a:noFill/>
            </a:ln>
          </p:spPr>
          <p:txBody>
            <a:bodyPr spcFirstLastPara="1" wrap="square" lIns="121900" tIns="121900" rIns="121900" bIns="121900" anchor="ctr" anchorCtr="0">
              <a:noAutofit/>
            </a:bodyPr>
            <a:lstStyle/>
            <a:p>
              <a:endParaRPr sz="2400"/>
            </a:p>
          </p:txBody>
        </p:sp>
      </p:grpSp>
      <p:sp>
        <p:nvSpPr>
          <p:cNvPr id="1015" name="Google Shape;1015;p61"/>
          <p:cNvSpPr txBox="1">
            <a:spLocks noGrp="1"/>
          </p:cNvSpPr>
          <p:nvPr>
            <p:ph type="title"/>
          </p:nvPr>
        </p:nvSpPr>
        <p:spPr>
          <a:prstGeom prst="rect">
            <a:avLst/>
          </a:prstGeom>
        </p:spPr>
        <p:txBody>
          <a:bodyPr spcFirstLastPara="1" vert="horz" wrap="square" lIns="121900" tIns="0" rIns="121900" bIns="121900" rtlCol="0" anchor="ctr" anchorCtr="0">
            <a:noAutofit/>
          </a:bodyPr>
          <a:lstStyle/>
          <a:p>
            <a:pPr algn="l"/>
            <a:r>
              <a:rPr lang="it-IT" sz="6600" b="1" spc="0" dirty="0">
                <a:ln w="6600">
                  <a:solidFill>
                    <a:schemeClr val="accent2"/>
                  </a:solidFill>
                  <a:prstDash val="solid"/>
                </a:ln>
                <a:solidFill>
                  <a:srgbClr val="FFFFFF"/>
                </a:solidFill>
                <a:effectLst>
                  <a:outerShdw dist="38100" dir="2700000" algn="tl" rotWithShape="0">
                    <a:schemeClr val="accent2"/>
                  </a:outerShdw>
                </a:effectLst>
              </a:rPr>
              <a:t>COM’E’ COMPOSTA?</a:t>
            </a:r>
            <a:endParaRPr sz="6600" b="1"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1019" name="Google Shape;1019;p61"/>
          <p:cNvSpPr txBox="1"/>
          <p:nvPr/>
        </p:nvSpPr>
        <p:spPr>
          <a:xfrm>
            <a:off x="960005" y="2434184"/>
            <a:ext cx="2628800" cy="703600"/>
          </a:xfrm>
          <a:prstGeom prst="rect">
            <a:avLst/>
          </a:prstGeom>
          <a:noFill/>
          <a:ln>
            <a:noFill/>
          </a:ln>
        </p:spPr>
        <p:txBody>
          <a:bodyPr spcFirstLastPara="1" wrap="square" lIns="121900" tIns="121900" rIns="121900" bIns="121900" anchor="ctr" anchorCtr="0">
            <a:noAutofit/>
          </a:bodyPr>
          <a:lstStyle/>
          <a:p>
            <a:endParaRPr sz="2933" dirty="0">
              <a:solidFill>
                <a:schemeClr val="lt1"/>
              </a:solidFill>
              <a:latin typeface="Courier Prime"/>
              <a:ea typeface="Courier Prime"/>
              <a:cs typeface="Courier Prime"/>
              <a:sym typeface="Courier Prime"/>
            </a:endParaRPr>
          </a:p>
        </p:txBody>
      </p:sp>
      <p:sp>
        <p:nvSpPr>
          <p:cNvPr id="1020" name="Google Shape;1020;p61"/>
          <p:cNvSpPr txBox="1"/>
          <p:nvPr/>
        </p:nvSpPr>
        <p:spPr>
          <a:xfrm>
            <a:off x="1641353" y="1925121"/>
            <a:ext cx="2628800" cy="1086661"/>
          </a:xfrm>
          <a:prstGeom prst="rect">
            <a:avLst/>
          </a:prstGeom>
          <a:noFill/>
          <a:ln>
            <a:noFill/>
          </a:ln>
        </p:spPr>
        <p:txBody>
          <a:bodyPr spcFirstLastPara="1" wrap="square" lIns="121900" tIns="121900" rIns="121900" bIns="121900" anchor="ctr" anchorCtr="0">
            <a:noAutofit/>
          </a:bodyPr>
          <a:lstStyle/>
          <a:p>
            <a:pPr lvl="0"/>
            <a:endParaRPr lang="it-IT" sz="2400" dirty="0">
              <a:solidFill>
                <a:schemeClr val="dk1"/>
              </a:solidFill>
              <a:latin typeface="Adamina"/>
              <a:ea typeface="Adamina"/>
              <a:cs typeface="Adamina"/>
              <a:sym typeface="Adamina"/>
            </a:endParaRPr>
          </a:p>
          <a:p>
            <a:pPr lvl="0"/>
            <a:r>
              <a:rPr lang="it-IT" sz="2200" dirty="0">
                <a:solidFill>
                  <a:schemeClr val="dk1"/>
                </a:solidFill>
                <a:latin typeface="Adamina"/>
                <a:ea typeface="Adamina"/>
                <a:cs typeface="Adamina"/>
                <a:sym typeface="Adamina"/>
              </a:rPr>
              <a:t>In cima la figura di </a:t>
            </a:r>
            <a:r>
              <a:rPr lang="it-IT" sz="2200" b="1" dirty="0">
                <a:solidFill>
                  <a:srgbClr val="2683C6"/>
                </a:solidFill>
                <a:latin typeface="Adamina"/>
                <a:ea typeface="Adamina"/>
                <a:cs typeface="Adamina"/>
                <a:sym typeface="Adamina"/>
              </a:rPr>
              <a:t>Gesù Cristo </a:t>
            </a:r>
            <a:r>
              <a:rPr lang="it-IT" sz="2200" dirty="0">
                <a:solidFill>
                  <a:schemeClr val="dk1"/>
                </a:solidFill>
                <a:latin typeface="Adamina"/>
                <a:ea typeface="Adamina"/>
                <a:cs typeface="Adamina"/>
                <a:sym typeface="Adamina"/>
              </a:rPr>
              <a:t>che tiene sul palmo della mano destra l’Alma Mater.</a:t>
            </a:r>
            <a:endParaRPr sz="2200" dirty="0">
              <a:solidFill>
                <a:schemeClr val="dk1"/>
              </a:solidFill>
              <a:latin typeface="Adamina"/>
              <a:ea typeface="Adamina"/>
              <a:cs typeface="Adamina"/>
              <a:sym typeface="Adamina"/>
            </a:endParaRPr>
          </a:p>
        </p:txBody>
      </p:sp>
      <p:sp>
        <p:nvSpPr>
          <p:cNvPr id="1021" name="Google Shape;1021;p61"/>
          <p:cNvSpPr txBox="1"/>
          <p:nvPr/>
        </p:nvSpPr>
        <p:spPr>
          <a:xfrm>
            <a:off x="960005" y="3854856"/>
            <a:ext cx="2628800" cy="703600"/>
          </a:xfrm>
          <a:prstGeom prst="rect">
            <a:avLst/>
          </a:prstGeom>
          <a:noFill/>
          <a:ln>
            <a:noFill/>
          </a:ln>
        </p:spPr>
        <p:txBody>
          <a:bodyPr spcFirstLastPara="1" wrap="square" lIns="121900" tIns="121900" rIns="121900" bIns="121900" anchor="ctr" anchorCtr="0">
            <a:noAutofit/>
          </a:bodyPr>
          <a:lstStyle/>
          <a:p>
            <a:r>
              <a:rPr lang="it-IT" sz="2933" dirty="0">
                <a:solidFill>
                  <a:schemeClr val="lt1"/>
                </a:solidFill>
                <a:latin typeface="Courier Prime"/>
                <a:ea typeface="Courier Prime"/>
                <a:cs typeface="Courier Prime"/>
                <a:sym typeface="Courier Prime"/>
              </a:rPr>
              <a:t> </a:t>
            </a:r>
            <a:endParaRPr sz="2933" dirty="0">
              <a:solidFill>
                <a:schemeClr val="lt1"/>
              </a:solidFill>
              <a:latin typeface="Courier Prime"/>
              <a:ea typeface="Courier Prime"/>
              <a:cs typeface="Courier Prime"/>
              <a:sym typeface="Courier Prime"/>
            </a:endParaRPr>
          </a:p>
        </p:txBody>
      </p:sp>
      <p:sp>
        <p:nvSpPr>
          <p:cNvPr id="1022" name="Google Shape;1022;p61"/>
          <p:cNvSpPr txBox="1"/>
          <p:nvPr/>
        </p:nvSpPr>
        <p:spPr>
          <a:xfrm>
            <a:off x="1434304" y="4191069"/>
            <a:ext cx="2628800" cy="646400"/>
          </a:xfrm>
          <a:prstGeom prst="rect">
            <a:avLst/>
          </a:prstGeom>
          <a:noFill/>
          <a:ln>
            <a:noFill/>
          </a:ln>
        </p:spPr>
        <p:txBody>
          <a:bodyPr spcFirstLastPara="1" wrap="square" lIns="121900" tIns="121900" rIns="121900" bIns="121900" anchor="ctr" anchorCtr="0">
            <a:noAutofit/>
          </a:bodyPr>
          <a:lstStyle/>
          <a:p>
            <a:pPr lvl="0"/>
            <a:endParaRPr lang="it-IT" sz="2400" dirty="0">
              <a:solidFill>
                <a:schemeClr val="dk1"/>
              </a:solidFill>
              <a:latin typeface="Adamina"/>
              <a:ea typeface="Adamina"/>
              <a:cs typeface="Adamina"/>
              <a:sym typeface="Adamina"/>
            </a:endParaRPr>
          </a:p>
          <a:p>
            <a:pPr lvl="0"/>
            <a:endParaRPr lang="it-IT" sz="2400" dirty="0">
              <a:solidFill>
                <a:schemeClr val="dk1"/>
              </a:solidFill>
              <a:latin typeface="Adamina"/>
              <a:ea typeface="Adamina"/>
              <a:cs typeface="Adamina"/>
              <a:sym typeface="Adamina"/>
            </a:endParaRPr>
          </a:p>
          <a:p>
            <a:pPr lvl="0"/>
            <a:r>
              <a:rPr lang="it-IT" sz="2200" dirty="0">
                <a:solidFill>
                  <a:schemeClr val="dk1"/>
                </a:solidFill>
                <a:latin typeface="Adamina"/>
                <a:ea typeface="Adamina"/>
                <a:cs typeface="Adamina"/>
                <a:sym typeface="Adamina"/>
              </a:rPr>
              <a:t>Nella parte più bassa troviamo la tomba della </a:t>
            </a:r>
            <a:r>
              <a:rPr lang="it-IT" sz="2200" b="1" dirty="0">
                <a:solidFill>
                  <a:srgbClr val="2683C6"/>
                </a:solidFill>
                <a:latin typeface="Adamina"/>
                <a:ea typeface="Adamina"/>
                <a:cs typeface="Adamina"/>
                <a:sym typeface="Adamina"/>
              </a:rPr>
              <a:t>Madonna</a:t>
            </a:r>
            <a:r>
              <a:rPr lang="it-IT" sz="2200" dirty="0">
                <a:solidFill>
                  <a:schemeClr val="dk1"/>
                </a:solidFill>
                <a:latin typeface="Adamina"/>
                <a:ea typeface="Adamina"/>
                <a:cs typeface="Adamina"/>
                <a:sym typeface="Adamina"/>
              </a:rPr>
              <a:t> circondata dagli </a:t>
            </a:r>
            <a:r>
              <a:rPr lang="it-IT" sz="2200" b="1" dirty="0">
                <a:solidFill>
                  <a:srgbClr val="2683C6"/>
                </a:solidFill>
                <a:latin typeface="Adamina"/>
                <a:ea typeface="Adamina"/>
                <a:cs typeface="Adamina"/>
                <a:sym typeface="Adamina"/>
              </a:rPr>
              <a:t>apostoli</a:t>
            </a:r>
            <a:r>
              <a:rPr lang="it-IT" sz="2200" dirty="0">
                <a:solidFill>
                  <a:schemeClr val="dk1"/>
                </a:solidFill>
                <a:latin typeface="Adamina"/>
                <a:ea typeface="Adamina"/>
                <a:cs typeface="Adamina"/>
                <a:sym typeface="Adamina"/>
              </a:rPr>
              <a:t>.</a:t>
            </a:r>
            <a:endParaRPr sz="2200" dirty="0">
              <a:solidFill>
                <a:schemeClr val="dk1"/>
              </a:solidFill>
              <a:latin typeface="Adamina"/>
              <a:ea typeface="Adamina"/>
              <a:cs typeface="Adamina"/>
              <a:sym typeface="Adamina"/>
            </a:endParaRPr>
          </a:p>
        </p:txBody>
      </p:sp>
      <p:sp>
        <p:nvSpPr>
          <p:cNvPr id="1024" name="Google Shape;1024;p61"/>
          <p:cNvSpPr txBox="1"/>
          <p:nvPr/>
        </p:nvSpPr>
        <p:spPr>
          <a:xfrm>
            <a:off x="8836576" y="1832929"/>
            <a:ext cx="2628800" cy="1259711"/>
          </a:xfrm>
          <a:prstGeom prst="rect">
            <a:avLst/>
          </a:prstGeom>
          <a:noFill/>
          <a:ln>
            <a:noFill/>
          </a:ln>
        </p:spPr>
        <p:txBody>
          <a:bodyPr spcFirstLastPara="1" wrap="square" lIns="121900" tIns="121900" rIns="121900" bIns="121900" anchor="ctr" anchorCtr="0">
            <a:noAutofit/>
          </a:bodyPr>
          <a:lstStyle/>
          <a:p>
            <a:pPr lvl="0" algn="r"/>
            <a:r>
              <a:rPr lang="it-IT" sz="2200" dirty="0">
                <a:solidFill>
                  <a:schemeClr val="dk1"/>
                </a:solidFill>
                <a:ea typeface="Adamina"/>
                <a:cs typeface="Adamina"/>
                <a:sym typeface="Adamina"/>
              </a:rPr>
              <a:t> </a:t>
            </a:r>
            <a:r>
              <a:rPr lang="it-IT" sz="2000" dirty="0">
                <a:solidFill>
                  <a:schemeClr val="dk1"/>
                </a:solidFill>
                <a:ea typeface="Adamina"/>
                <a:cs typeface="Adamina"/>
                <a:sym typeface="Adamina"/>
              </a:rPr>
              <a:t>Al di sopra troviamo ancora altri angioletti e su di essi un </a:t>
            </a:r>
            <a:r>
              <a:rPr lang="it-IT" sz="2000" b="1" dirty="0">
                <a:solidFill>
                  <a:srgbClr val="2683C6"/>
                </a:solidFill>
                <a:ea typeface="Adamina"/>
                <a:cs typeface="Adamina"/>
                <a:sym typeface="Adamina"/>
              </a:rPr>
              <a:t>globo stellato</a:t>
            </a:r>
            <a:r>
              <a:rPr lang="it-IT" sz="2000" dirty="0">
                <a:solidFill>
                  <a:schemeClr val="dk1"/>
                </a:solidFill>
                <a:ea typeface="Adamina"/>
                <a:cs typeface="Adamina"/>
                <a:sym typeface="Adamina"/>
              </a:rPr>
              <a:t>, che rappresenta il cielo, cinto dalla </a:t>
            </a:r>
            <a:r>
              <a:rPr lang="it-IT" sz="2000" b="1" dirty="0">
                <a:solidFill>
                  <a:srgbClr val="2683C6"/>
                </a:solidFill>
                <a:ea typeface="Adamina"/>
                <a:cs typeface="Adamina"/>
                <a:sym typeface="Adamina"/>
              </a:rPr>
              <a:t>fascia dello zodiaco</a:t>
            </a:r>
            <a:endParaRPr sz="2000" b="1" dirty="0">
              <a:solidFill>
                <a:srgbClr val="2683C6"/>
              </a:solidFill>
              <a:ea typeface="Adamina"/>
              <a:cs typeface="Adamina"/>
              <a:sym typeface="Adamina"/>
            </a:endParaRPr>
          </a:p>
        </p:txBody>
      </p:sp>
      <p:cxnSp>
        <p:nvCxnSpPr>
          <p:cNvPr id="1025" name="Google Shape;1025;p61"/>
          <p:cNvCxnSpPr/>
          <p:nvPr/>
        </p:nvCxnSpPr>
        <p:spPr>
          <a:xfrm>
            <a:off x="3414052" y="2434184"/>
            <a:ext cx="2073269" cy="0"/>
          </a:xfrm>
          <a:prstGeom prst="straightConnector1">
            <a:avLst/>
          </a:prstGeom>
          <a:noFill/>
          <a:ln w="9525" cap="flat" cmpd="sng">
            <a:solidFill>
              <a:schemeClr val="accent3">
                <a:lumMod val="50000"/>
              </a:schemeClr>
            </a:solidFill>
            <a:prstDash val="solid"/>
            <a:round/>
            <a:headEnd type="none" w="med" len="med"/>
            <a:tailEnd type="none" w="med" len="med"/>
          </a:ln>
        </p:spPr>
      </p:cxnSp>
      <p:sp>
        <p:nvSpPr>
          <p:cNvPr id="1026" name="Google Shape;1026;p61"/>
          <p:cNvSpPr txBox="1"/>
          <p:nvPr/>
        </p:nvSpPr>
        <p:spPr>
          <a:xfrm>
            <a:off x="8395704" y="3923645"/>
            <a:ext cx="2628800" cy="703600"/>
          </a:xfrm>
          <a:prstGeom prst="rect">
            <a:avLst/>
          </a:prstGeom>
          <a:noFill/>
          <a:ln>
            <a:noFill/>
          </a:ln>
        </p:spPr>
        <p:txBody>
          <a:bodyPr spcFirstLastPara="1" wrap="square" lIns="121900" tIns="121900" rIns="121900" bIns="121900" anchor="ctr" anchorCtr="0">
            <a:noAutofit/>
          </a:bodyPr>
          <a:lstStyle/>
          <a:p>
            <a:pPr lvl="0"/>
            <a:endParaRPr lang="it-IT" sz="2400" dirty="0">
              <a:latin typeface="+mj-lt"/>
              <a:ea typeface="Courier Prime"/>
              <a:cs typeface="Courier Prime"/>
              <a:sym typeface="Courier Prime"/>
            </a:endParaRPr>
          </a:p>
          <a:p>
            <a:pPr lvl="0"/>
            <a:endParaRPr lang="it-IT" sz="2400" dirty="0">
              <a:latin typeface="+mj-lt"/>
              <a:ea typeface="Courier Prime"/>
              <a:cs typeface="Courier Prime"/>
              <a:sym typeface="Courier Prime"/>
            </a:endParaRPr>
          </a:p>
          <a:p>
            <a:pPr lvl="0" algn="r"/>
            <a:r>
              <a:rPr lang="it-IT" sz="2200" dirty="0">
                <a:ea typeface="Courier Prime"/>
                <a:cs typeface="Courier Prime"/>
                <a:sym typeface="Courier Prime"/>
              </a:rPr>
              <a:t>Subito sopra vi sono degli </a:t>
            </a:r>
            <a:r>
              <a:rPr lang="it-IT" sz="2200" b="1" dirty="0">
                <a:solidFill>
                  <a:srgbClr val="2683C6"/>
                </a:solidFill>
                <a:ea typeface="Courier Prime"/>
                <a:cs typeface="Courier Prime"/>
                <a:sym typeface="Courier Prime"/>
              </a:rPr>
              <a:t>angeli </a:t>
            </a:r>
            <a:r>
              <a:rPr lang="it-IT" sz="2200" dirty="0">
                <a:ea typeface="Courier Prime"/>
                <a:cs typeface="Courier Prime"/>
                <a:sym typeface="Courier Prime"/>
              </a:rPr>
              <a:t>con dei ramoscelli d'ulivo in mano che girano insieme al </a:t>
            </a:r>
            <a:r>
              <a:rPr lang="it-IT" sz="2200" b="1" dirty="0">
                <a:solidFill>
                  <a:srgbClr val="2683C6"/>
                </a:solidFill>
                <a:ea typeface="Courier Prime"/>
                <a:cs typeface="Courier Prime"/>
                <a:sym typeface="Courier Prime"/>
              </a:rPr>
              <a:t>sole</a:t>
            </a:r>
            <a:r>
              <a:rPr lang="it-IT" sz="2200" dirty="0">
                <a:ea typeface="Courier Prime"/>
                <a:cs typeface="Courier Prime"/>
                <a:sym typeface="Courier Prime"/>
              </a:rPr>
              <a:t> e alla </a:t>
            </a:r>
            <a:r>
              <a:rPr lang="it-IT" sz="2200" b="1" dirty="0">
                <a:solidFill>
                  <a:srgbClr val="2683C6"/>
                </a:solidFill>
                <a:ea typeface="Courier Prime"/>
                <a:cs typeface="Courier Prime"/>
                <a:sym typeface="Courier Prime"/>
              </a:rPr>
              <a:t>luna</a:t>
            </a:r>
            <a:r>
              <a:rPr lang="it-IT" sz="2200" dirty="0">
                <a:ea typeface="Courier Prime"/>
                <a:cs typeface="Courier Prime"/>
                <a:sym typeface="Courier Prime"/>
              </a:rPr>
              <a:t>.</a:t>
            </a:r>
            <a:endParaRPr sz="2200" dirty="0">
              <a:solidFill>
                <a:schemeClr val="lt1"/>
              </a:solidFill>
              <a:ea typeface="Courier Prime"/>
              <a:cs typeface="Courier Prime"/>
              <a:sym typeface="Courier Prime"/>
            </a:endParaRPr>
          </a:p>
        </p:txBody>
      </p:sp>
      <p:cxnSp>
        <p:nvCxnSpPr>
          <p:cNvPr id="1028" name="Google Shape;1028;p61"/>
          <p:cNvCxnSpPr>
            <a:cxnSpLocks/>
            <a:stCxn id="1026" idx="1"/>
          </p:cNvCxnSpPr>
          <p:nvPr/>
        </p:nvCxnSpPr>
        <p:spPr>
          <a:xfrm rot="10800000">
            <a:off x="7026904" y="4275445"/>
            <a:ext cx="1368800" cy="0"/>
          </a:xfrm>
          <a:prstGeom prst="straightConnector1">
            <a:avLst/>
          </a:prstGeom>
          <a:noFill/>
          <a:ln w="9525" cap="flat" cmpd="sng">
            <a:solidFill>
              <a:schemeClr val="accent3">
                <a:lumMod val="50000"/>
              </a:schemeClr>
            </a:solidFill>
            <a:prstDash val="solid"/>
            <a:round/>
            <a:headEnd type="none" w="med" len="med"/>
            <a:tailEnd type="none" w="med" len="med"/>
          </a:ln>
        </p:spPr>
      </p:cxnSp>
      <p:cxnSp>
        <p:nvCxnSpPr>
          <p:cNvPr id="1029" name="Google Shape;1029;p61"/>
          <p:cNvCxnSpPr/>
          <p:nvPr/>
        </p:nvCxnSpPr>
        <p:spPr>
          <a:xfrm rot="10800000" flipV="1">
            <a:off x="6942673" y="2330258"/>
            <a:ext cx="1897655" cy="1024901"/>
          </a:xfrm>
          <a:prstGeom prst="bentConnector3">
            <a:avLst>
              <a:gd name="adj1" fmla="val 50000"/>
            </a:avLst>
          </a:prstGeom>
          <a:noFill/>
          <a:ln w="9525" cap="flat" cmpd="sng">
            <a:solidFill>
              <a:schemeClr val="accent3">
                <a:lumMod val="50000"/>
              </a:schemeClr>
            </a:solidFill>
            <a:prstDash val="solid"/>
            <a:round/>
            <a:headEnd type="none" w="med" len="med"/>
            <a:tailEnd type="none" w="med" len="med"/>
          </a:ln>
        </p:spPr>
      </p:cxnSp>
      <p:cxnSp>
        <p:nvCxnSpPr>
          <p:cNvPr id="1030" name="Google Shape;1030;p61"/>
          <p:cNvCxnSpPr>
            <a:stCxn id="1021" idx="3"/>
          </p:cNvCxnSpPr>
          <p:nvPr/>
        </p:nvCxnSpPr>
        <p:spPr>
          <a:xfrm>
            <a:off x="3588805" y="4206656"/>
            <a:ext cx="1458400" cy="562400"/>
          </a:xfrm>
          <a:prstGeom prst="bentConnector3">
            <a:avLst>
              <a:gd name="adj1" fmla="val 38332"/>
            </a:avLst>
          </a:prstGeom>
          <a:noFill/>
          <a:ln w="9525" cap="flat" cmpd="sng">
            <a:solidFill>
              <a:schemeClr val="accent3">
                <a:lumMod val="50000"/>
              </a:schemeClr>
            </a:solidFill>
            <a:prstDash val="solid"/>
            <a:round/>
            <a:headEnd type="none" w="med" len="med"/>
            <a:tailEnd type="none" w="med" len="med"/>
          </a:ln>
        </p:spPr>
      </p:cxnSp>
      <p:pic>
        <p:nvPicPr>
          <p:cNvPr id="2" name="Immagine 1"/>
          <p:cNvPicPr>
            <a:picLocks noChangeAspect="1"/>
          </p:cNvPicPr>
          <p:nvPr/>
        </p:nvPicPr>
        <p:blipFill rotWithShape="1">
          <a:blip r:embed="rId4">
            <a:extLst>
              <a:ext uri="{28A0092B-C50C-407E-A947-70E740481C1C}">
                <a14:useLocalDpi xmlns:a14="http://schemas.microsoft.com/office/drawing/2010/main" val="0"/>
              </a:ext>
            </a:extLst>
          </a:blip>
          <a:srcRect b="5982"/>
          <a:stretch/>
        </p:blipFill>
        <p:spPr>
          <a:xfrm>
            <a:off x="5056246" y="2088035"/>
            <a:ext cx="2036596" cy="2887847"/>
          </a:xfrm>
          <a:prstGeom prst="rect">
            <a:avLst/>
          </a:prstGeom>
        </p:spPr>
      </p:pic>
    </p:spTree>
    <p:extLst>
      <p:ext uri="{BB962C8B-B14F-4D97-AF65-F5344CB8AC3E}">
        <p14:creationId xmlns:p14="http://schemas.microsoft.com/office/powerpoint/2010/main" val="3291702833"/>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15"/>
                                        </p:tgtEl>
                                        <p:attrNameLst>
                                          <p:attrName>style.visibility</p:attrName>
                                        </p:attrNameLst>
                                      </p:cBhvr>
                                      <p:to>
                                        <p:strVal val="visible"/>
                                      </p:to>
                                    </p:set>
                                    <p:animEffect transition="in" filter="barn(inVertical)">
                                      <p:cBhvr>
                                        <p:cTn id="7" dur="1250"/>
                                        <p:tgtEl>
                                          <p:spTgt spid="1015"/>
                                        </p:tgtEl>
                                      </p:cBhvr>
                                    </p:animEffect>
                                  </p:childTnLst>
                                </p:cTn>
                              </p:par>
                            </p:childTnLst>
                          </p:cTn>
                        </p:par>
                        <p:par>
                          <p:cTn id="8" fill="hold">
                            <p:stCondLst>
                              <p:cond delay="1250"/>
                            </p:stCondLst>
                            <p:childTnLst>
                              <p:par>
                                <p:cTn id="9" presetID="21" presetClass="entr" presetSubtype="1" fill="hold" nodeType="afterEffect">
                                  <p:stCondLst>
                                    <p:cond delay="0"/>
                                  </p:stCondLst>
                                  <p:childTnLst>
                                    <p:set>
                                      <p:cBhvr>
                                        <p:cTn id="10" dur="1" fill="hold">
                                          <p:stCondLst>
                                            <p:cond delay="0"/>
                                          </p:stCondLst>
                                        </p:cTn>
                                        <p:tgtEl>
                                          <p:spTgt spid="1020">
                                            <p:txEl>
                                              <p:pRg st="1" end="1"/>
                                            </p:txEl>
                                          </p:spTgt>
                                        </p:tgtEl>
                                        <p:attrNameLst>
                                          <p:attrName>style.visibility</p:attrName>
                                        </p:attrNameLst>
                                      </p:cBhvr>
                                      <p:to>
                                        <p:strVal val="visible"/>
                                      </p:to>
                                    </p:set>
                                    <p:animEffect transition="in" filter="wheel(1)">
                                      <p:cBhvr>
                                        <p:cTn id="11" dur="1000"/>
                                        <p:tgtEl>
                                          <p:spTgt spid="1020">
                                            <p:txEl>
                                              <p:pRg st="1" end="1"/>
                                            </p:txEl>
                                          </p:spTgt>
                                        </p:tgtEl>
                                      </p:cBhvr>
                                    </p:animEffect>
                                  </p:childTnLst>
                                </p:cTn>
                              </p:par>
                            </p:childTnLst>
                          </p:cTn>
                        </p:par>
                        <p:par>
                          <p:cTn id="12" fill="hold">
                            <p:stCondLst>
                              <p:cond delay="2250"/>
                            </p:stCondLst>
                            <p:childTnLst>
                              <p:par>
                                <p:cTn id="13" presetID="21" presetClass="entr" presetSubtype="1" fill="hold" nodeType="afterEffect">
                                  <p:stCondLst>
                                    <p:cond delay="0"/>
                                  </p:stCondLst>
                                  <p:childTnLst>
                                    <p:set>
                                      <p:cBhvr>
                                        <p:cTn id="14" dur="1" fill="hold">
                                          <p:stCondLst>
                                            <p:cond delay="0"/>
                                          </p:stCondLst>
                                        </p:cTn>
                                        <p:tgtEl>
                                          <p:spTgt spid="1022">
                                            <p:txEl>
                                              <p:pRg st="2" end="2"/>
                                            </p:txEl>
                                          </p:spTgt>
                                        </p:tgtEl>
                                        <p:attrNameLst>
                                          <p:attrName>style.visibility</p:attrName>
                                        </p:attrNameLst>
                                      </p:cBhvr>
                                      <p:to>
                                        <p:strVal val="visible"/>
                                      </p:to>
                                    </p:set>
                                    <p:animEffect transition="in" filter="wheel(1)">
                                      <p:cBhvr>
                                        <p:cTn id="15" dur="1000"/>
                                        <p:tgtEl>
                                          <p:spTgt spid="1022">
                                            <p:txEl>
                                              <p:pRg st="2" end="2"/>
                                            </p:txEl>
                                          </p:spTgt>
                                        </p:tgtEl>
                                      </p:cBhvr>
                                    </p:animEffect>
                                  </p:childTnLst>
                                </p:cTn>
                              </p:par>
                            </p:childTnLst>
                          </p:cTn>
                        </p:par>
                        <p:par>
                          <p:cTn id="16" fill="hold">
                            <p:stCondLst>
                              <p:cond delay="3250"/>
                            </p:stCondLst>
                            <p:childTnLst>
                              <p:par>
                                <p:cTn id="17" presetID="21" presetClass="entr" presetSubtype="1" fill="hold" nodeType="afterEffect">
                                  <p:stCondLst>
                                    <p:cond delay="0"/>
                                  </p:stCondLst>
                                  <p:childTnLst>
                                    <p:set>
                                      <p:cBhvr>
                                        <p:cTn id="18" dur="1" fill="hold">
                                          <p:stCondLst>
                                            <p:cond delay="0"/>
                                          </p:stCondLst>
                                        </p:cTn>
                                        <p:tgtEl>
                                          <p:spTgt spid="1024">
                                            <p:txEl>
                                              <p:pRg st="0" end="0"/>
                                            </p:txEl>
                                          </p:spTgt>
                                        </p:tgtEl>
                                        <p:attrNameLst>
                                          <p:attrName>style.visibility</p:attrName>
                                        </p:attrNameLst>
                                      </p:cBhvr>
                                      <p:to>
                                        <p:strVal val="visible"/>
                                      </p:to>
                                    </p:set>
                                    <p:animEffect transition="in" filter="wheel(1)">
                                      <p:cBhvr>
                                        <p:cTn id="19" dur="1000"/>
                                        <p:tgtEl>
                                          <p:spTgt spid="1024">
                                            <p:txEl>
                                              <p:pRg st="0" end="0"/>
                                            </p:txEl>
                                          </p:spTgt>
                                        </p:tgtEl>
                                      </p:cBhvr>
                                    </p:animEffect>
                                  </p:childTnLst>
                                </p:cTn>
                              </p:par>
                            </p:childTnLst>
                          </p:cTn>
                        </p:par>
                        <p:par>
                          <p:cTn id="20" fill="hold">
                            <p:stCondLst>
                              <p:cond delay="4250"/>
                            </p:stCondLst>
                            <p:childTnLst>
                              <p:par>
                                <p:cTn id="21" presetID="21" presetClass="entr" presetSubtype="1" fill="hold" nodeType="afterEffect">
                                  <p:stCondLst>
                                    <p:cond delay="0"/>
                                  </p:stCondLst>
                                  <p:childTnLst>
                                    <p:set>
                                      <p:cBhvr>
                                        <p:cTn id="22" dur="1" fill="hold">
                                          <p:stCondLst>
                                            <p:cond delay="0"/>
                                          </p:stCondLst>
                                        </p:cTn>
                                        <p:tgtEl>
                                          <p:spTgt spid="1026">
                                            <p:txEl>
                                              <p:pRg st="2" end="2"/>
                                            </p:txEl>
                                          </p:spTgt>
                                        </p:tgtEl>
                                        <p:attrNameLst>
                                          <p:attrName>style.visibility</p:attrName>
                                        </p:attrNameLst>
                                      </p:cBhvr>
                                      <p:to>
                                        <p:strVal val="visible"/>
                                      </p:to>
                                    </p:set>
                                    <p:animEffect transition="in" filter="wheel(1)">
                                      <p:cBhvr>
                                        <p:cTn id="23" dur="1000"/>
                                        <p:tgtEl>
                                          <p:spTgt spid="102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C6C6054-DCA6-AAF7-02F5-6446620A5F4E}"/>
              </a:ext>
            </a:extLst>
          </p:cNvPr>
          <p:cNvSpPr>
            <a:spLocks noGrp="1"/>
          </p:cNvSpPr>
          <p:nvPr>
            <p:ph type="title"/>
          </p:nvPr>
        </p:nvSpPr>
        <p:spPr/>
        <p:txBody>
          <a:bodyPr>
            <a:normAutofit/>
          </a:bodyPr>
          <a:lstStyle/>
          <a:p>
            <a:r>
              <a:rPr lang="it-IT" sz="6600" b="1" spc="0" dirty="0">
                <a:ln w="6600">
                  <a:solidFill>
                    <a:schemeClr val="accent2"/>
                  </a:solidFill>
                  <a:prstDash val="solid"/>
                </a:ln>
                <a:solidFill>
                  <a:srgbClr val="FFFFFF"/>
                </a:solidFill>
                <a:effectLst>
                  <a:outerShdw dist="38100" dir="2700000" algn="tl" rotWithShape="0">
                    <a:schemeClr val="accent2"/>
                  </a:outerShdw>
                </a:effectLst>
              </a:rPr>
              <a:t>…INOLTRE</a:t>
            </a:r>
          </a:p>
        </p:txBody>
      </p:sp>
      <p:sp>
        <p:nvSpPr>
          <p:cNvPr id="3" name="Segnaposto contenuto 2">
            <a:extLst>
              <a:ext uri="{FF2B5EF4-FFF2-40B4-BE49-F238E27FC236}">
                <a16:creationId xmlns:a16="http://schemas.microsoft.com/office/drawing/2014/main" id="{DA53B895-00D4-ED70-EED4-4DDCF567E5F7}"/>
              </a:ext>
            </a:extLst>
          </p:cNvPr>
          <p:cNvSpPr>
            <a:spLocks noGrp="1"/>
          </p:cNvSpPr>
          <p:nvPr>
            <p:ph idx="1"/>
          </p:nvPr>
        </p:nvSpPr>
        <p:spPr>
          <a:xfrm>
            <a:off x="1066800" y="2674409"/>
            <a:ext cx="10058400" cy="2446232"/>
          </a:xfrm>
        </p:spPr>
        <p:txBody>
          <a:bodyPr>
            <a:normAutofit fontScale="25000" lnSpcReduction="20000"/>
          </a:bodyPr>
          <a:lstStyle/>
          <a:p>
            <a:pPr algn="ctr">
              <a:lnSpc>
                <a:spcPct val="170000"/>
              </a:lnSpc>
            </a:pPr>
            <a:r>
              <a:rPr lang="it-IT" sz="11200" dirty="0"/>
              <a:t>Anticamente, tutti personaggi della Vara erano </a:t>
            </a:r>
            <a:r>
              <a:rPr lang="it-IT" sz="11200" b="1" dirty="0">
                <a:solidFill>
                  <a:srgbClr val="2683C6"/>
                </a:solidFill>
              </a:rPr>
              <a:t>viventi</a:t>
            </a:r>
            <a:r>
              <a:rPr lang="it-IT" sz="11200" dirty="0"/>
              <a:t>, per la maggior parte bambini d'ambo i sessi. Nel 1600 gli angeli erano rappresentati da ben 150 bambini, ridotti ad un centinaio nel 1842 e solo dal 1866 vennero sostituiti con delle </a:t>
            </a:r>
            <a:r>
              <a:rPr lang="it-IT" sz="11200" b="1" dirty="0">
                <a:solidFill>
                  <a:srgbClr val="2683C6"/>
                </a:solidFill>
              </a:rPr>
              <a:t>statue</a:t>
            </a:r>
            <a:r>
              <a:rPr lang="it-IT" sz="11200" dirty="0"/>
              <a:t>.</a:t>
            </a:r>
          </a:p>
          <a:p>
            <a:endParaRPr lang="it-IT" dirty="0"/>
          </a:p>
        </p:txBody>
      </p:sp>
    </p:spTree>
    <p:extLst>
      <p:ext uri="{BB962C8B-B14F-4D97-AF65-F5344CB8AC3E}">
        <p14:creationId xmlns:p14="http://schemas.microsoft.com/office/powerpoint/2010/main" val="30639407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250"/>
                                        <p:tgtEl>
                                          <p:spTgt spid="2"/>
                                        </p:tgtEl>
                                      </p:cBhvr>
                                    </p:animEffect>
                                  </p:childTnLst>
                                </p:cTn>
                              </p:par>
                            </p:childTnLst>
                          </p:cTn>
                        </p:par>
                        <p:par>
                          <p:cTn id="8" fill="hold">
                            <p:stCondLst>
                              <p:cond delay="1250"/>
                            </p:stCondLst>
                            <p:childTnLst>
                              <p:par>
                                <p:cTn id="9" presetID="2" presetClass="entr" presetSubtype="4"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F82867D-6FFA-9ACF-EB4B-0E77408A6C5C}"/>
              </a:ext>
            </a:extLst>
          </p:cNvPr>
          <p:cNvSpPr>
            <a:spLocks noGrp="1"/>
          </p:cNvSpPr>
          <p:nvPr>
            <p:ph type="ctrTitle"/>
          </p:nvPr>
        </p:nvSpPr>
        <p:spPr/>
        <p:txBody>
          <a:bodyPr/>
          <a:lstStyle/>
          <a:p>
            <a:r>
              <a:rPr lang="it-IT" b="1" spc="0" dirty="0">
                <a:ln w="6600">
                  <a:solidFill>
                    <a:schemeClr val="accent2"/>
                  </a:solidFill>
                  <a:prstDash val="solid"/>
                </a:ln>
                <a:solidFill>
                  <a:srgbClr val="FFFFFF"/>
                </a:solidFill>
                <a:effectLst>
                  <a:outerShdw dist="38100" dir="2700000" algn="tl" rotWithShape="0">
                    <a:schemeClr val="accent2"/>
                  </a:outerShdw>
                </a:effectLst>
              </a:rPr>
              <a:t>FESTA DI SAN NICOLA</a:t>
            </a:r>
          </a:p>
        </p:txBody>
      </p:sp>
      <p:sp>
        <p:nvSpPr>
          <p:cNvPr id="3" name="Sottotitolo 2">
            <a:extLst>
              <a:ext uri="{FF2B5EF4-FFF2-40B4-BE49-F238E27FC236}">
                <a16:creationId xmlns:a16="http://schemas.microsoft.com/office/drawing/2014/main" id="{6305A3D9-2F19-29FB-E8AA-2B0ACCC1DECC}"/>
              </a:ext>
            </a:extLst>
          </p:cNvPr>
          <p:cNvSpPr>
            <a:spLocks noGrp="1"/>
          </p:cNvSpPr>
          <p:nvPr>
            <p:ph type="subTitle" idx="1"/>
          </p:nvPr>
        </p:nvSpPr>
        <p:spPr/>
        <p:txBody>
          <a:bodyPr>
            <a:normAutofit/>
          </a:bodyPr>
          <a:lstStyle/>
          <a:p>
            <a:r>
              <a:rPr lang="it-IT" sz="2800" dirty="0">
                <a:solidFill>
                  <a:srgbClr val="2683C6"/>
                </a:solidFill>
              </a:rPr>
              <a:t>IL PATRONO DI Ganzirri</a:t>
            </a:r>
          </a:p>
        </p:txBody>
      </p:sp>
    </p:spTree>
    <p:extLst>
      <p:ext uri="{BB962C8B-B14F-4D97-AF65-F5344CB8AC3E}">
        <p14:creationId xmlns:p14="http://schemas.microsoft.com/office/powerpoint/2010/main" val="6656589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2000">
        <p15:prstTrans prst="curtains"/>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down)">
                                      <p:cBhvr>
                                        <p:cTn id="2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D2430EC-90E9-6C99-7F60-86359417CF6E}"/>
              </a:ext>
            </a:extLst>
          </p:cNvPr>
          <p:cNvSpPr>
            <a:spLocks noGrp="1"/>
          </p:cNvSpPr>
          <p:nvPr>
            <p:ph type="title"/>
          </p:nvPr>
        </p:nvSpPr>
        <p:spPr/>
        <p:txBody>
          <a:bodyPr>
            <a:normAutofit/>
          </a:bodyPr>
          <a:lstStyle/>
          <a:p>
            <a:r>
              <a:rPr lang="it-IT" sz="6000" b="1" spc="0" dirty="0">
                <a:ln w="6600">
                  <a:solidFill>
                    <a:schemeClr val="accent2"/>
                  </a:solidFill>
                  <a:prstDash val="solid"/>
                </a:ln>
                <a:solidFill>
                  <a:srgbClr val="FFFFFF"/>
                </a:solidFill>
                <a:effectLst>
                  <a:outerShdw dist="38100" dir="2700000" algn="tl" rotWithShape="0">
                    <a:schemeClr val="accent2"/>
                  </a:outerShdw>
                </a:effectLst>
              </a:rPr>
              <a:t>LA VITA DEL SANTO</a:t>
            </a:r>
          </a:p>
        </p:txBody>
      </p:sp>
      <p:sp>
        <p:nvSpPr>
          <p:cNvPr id="3" name="Segnaposto contenuto 2">
            <a:extLst>
              <a:ext uri="{FF2B5EF4-FFF2-40B4-BE49-F238E27FC236}">
                <a16:creationId xmlns:a16="http://schemas.microsoft.com/office/drawing/2014/main" id="{396540B7-06B0-2D3C-D842-D95D411CE307}"/>
              </a:ext>
            </a:extLst>
          </p:cNvPr>
          <p:cNvSpPr>
            <a:spLocks noGrp="1"/>
          </p:cNvSpPr>
          <p:nvPr>
            <p:ph idx="1"/>
          </p:nvPr>
        </p:nvSpPr>
        <p:spPr>
          <a:xfrm>
            <a:off x="1097280" y="2024843"/>
            <a:ext cx="5388361" cy="3951751"/>
          </a:xfrm>
        </p:spPr>
        <p:txBody>
          <a:bodyPr>
            <a:normAutofit/>
          </a:bodyPr>
          <a:lstStyle/>
          <a:p>
            <a:pPr algn="just"/>
            <a:r>
              <a:rPr lang="it-IT" sz="2200" b="1" dirty="0">
                <a:solidFill>
                  <a:srgbClr val="2683C6"/>
                </a:solidFill>
              </a:rPr>
              <a:t>San Nicola </a:t>
            </a:r>
            <a:r>
              <a:rPr lang="it-IT" sz="2200" dirty="0"/>
              <a:t>è uno dei Santi più venerati della Cristianità, è Patrono di diverse città italiane e di intere nazioni. Nacque a Patara, in Licia, nel 255 d.C. e visse in Oriente nella prima metà del IV secolo; fu Vescovo di Myra in Asia Minore, dove si distinse per lo zelo pastorale e operò numerosi miracoli. Morì in età avanzata presumibilmente nel 333-334.</a:t>
            </a:r>
          </a:p>
          <a:p>
            <a:pPr algn="just"/>
            <a:r>
              <a:rPr lang="it-IT" sz="2200" dirty="0"/>
              <a:t>Tutt’oggi viene ricordato per la sua eccezionale bontà, i suoi resti mortali, custoditi nella chiesa di Myra fino alla primavera del 1087.</a:t>
            </a:r>
          </a:p>
        </p:txBody>
      </p:sp>
      <p:pic>
        <p:nvPicPr>
          <p:cNvPr id="4" name="Immagine 3">
            <a:extLst>
              <a:ext uri="{FF2B5EF4-FFF2-40B4-BE49-F238E27FC236}">
                <a16:creationId xmlns:a16="http://schemas.microsoft.com/office/drawing/2014/main" id="{6DAA76CD-D3D4-D8E5-0D23-EB46A1B2EB45}"/>
              </a:ext>
            </a:extLst>
          </p:cNvPr>
          <p:cNvPicPr>
            <a:picLocks noChangeAspect="1"/>
          </p:cNvPicPr>
          <p:nvPr/>
        </p:nvPicPr>
        <p:blipFill>
          <a:blip r:embed="rId2"/>
          <a:stretch>
            <a:fillRect/>
          </a:stretch>
        </p:blipFill>
        <p:spPr>
          <a:xfrm>
            <a:off x="7707315" y="2217800"/>
            <a:ext cx="2377223" cy="3565835"/>
          </a:xfrm>
          <a:prstGeom prst="rect">
            <a:avLst/>
          </a:prstGeom>
          <a:ln>
            <a:noFill/>
          </a:ln>
          <a:effectLst>
            <a:glow rad="101600">
              <a:schemeClr val="accent2">
                <a:satMod val="175000"/>
                <a:alpha val="40000"/>
              </a:schemeClr>
            </a:glow>
            <a:outerShdw blurRad="292100" dist="139700" dir="2700000" algn="tl" rotWithShape="0">
              <a:srgbClr val="333333">
                <a:alpha val="65000"/>
              </a:srgbClr>
            </a:outerShdw>
          </a:effectLst>
        </p:spPr>
      </p:pic>
    </p:spTree>
    <p:extLst>
      <p:ext uri="{BB962C8B-B14F-4D97-AF65-F5344CB8AC3E}">
        <p14:creationId xmlns:p14="http://schemas.microsoft.com/office/powerpoint/2010/main" val="16600308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250"/>
                                        <p:tgtEl>
                                          <p:spTgt spid="2"/>
                                        </p:tgtEl>
                                      </p:cBhvr>
                                    </p:animEffect>
                                  </p:childTnLst>
                                </p:cTn>
                              </p:par>
                            </p:childTnLst>
                          </p:cTn>
                        </p:par>
                        <p:par>
                          <p:cTn id="8" fill="hold">
                            <p:stCondLst>
                              <p:cond delay="1250"/>
                            </p:stCondLst>
                            <p:childTnLst>
                              <p:par>
                                <p:cTn id="9" presetID="14" presetClass="entr" presetSubtype="1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1" dur="1000"/>
                                        <p:tgtEl>
                                          <p:spTgt spid="3">
                                            <p:txEl>
                                              <p:pRg st="0" end="0"/>
                                            </p:txEl>
                                          </p:spTgt>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5" dur="1000"/>
                                        <p:tgtEl>
                                          <p:spTgt spid="3">
                                            <p:txEl>
                                              <p:pRg st="1" end="1"/>
                                            </p:txEl>
                                          </p:spTgt>
                                        </p:tgtEl>
                                      </p:cBhvr>
                                    </p:animEffect>
                                  </p:childTnLst>
                                </p:cTn>
                              </p:par>
                            </p:childTnLst>
                          </p:cTn>
                        </p:par>
                        <p:par>
                          <p:cTn id="16" fill="hold">
                            <p:stCondLst>
                              <p:cond delay="325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F3BE0D0-381F-245F-66AB-12FC1FC841A2}"/>
              </a:ext>
            </a:extLst>
          </p:cNvPr>
          <p:cNvSpPr>
            <a:spLocks noGrp="1"/>
          </p:cNvSpPr>
          <p:nvPr>
            <p:ph type="title"/>
          </p:nvPr>
        </p:nvSpPr>
        <p:spPr/>
        <p:txBody>
          <a:bodyPr>
            <a:normAutofit/>
          </a:bodyPr>
          <a:lstStyle/>
          <a:p>
            <a:r>
              <a:rPr lang="it-IT" sz="6000" b="1" spc="0" dirty="0">
                <a:ln w="6600">
                  <a:solidFill>
                    <a:schemeClr val="accent2"/>
                  </a:solidFill>
                  <a:prstDash val="solid"/>
                </a:ln>
                <a:solidFill>
                  <a:srgbClr val="FFFFFF"/>
                </a:solidFill>
                <a:effectLst>
                  <a:outerShdw dist="38100" dir="2700000" algn="tl" rotWithShape="0">
                    <a:schemeClr val="accent2"/>
                  </a:outerShdw>
                </a:effectLst>
              </a:rPr>
              <a:t>IL CULTO</a:t>
            </a:r>
          </a:p>
        </p:txBody>
      </p:sp>
      <p:sp>
        <p:nvSpPr>
          <p:cNvPr id="3" name="Segnaposto contenuto 2">
            <a:extLst>
              <a:ext uri="{FF2B5EF4-FFF2-40B4-BE49-F238E27FC236}">
                <a16:creationId xmlns:a16="http://schemas.microsoft.com/office/drawing/2014/main" id="{0CA8D88E-5F3F-BF35-8979-CB4B8EFA3AE1}"/>
              </a:ext>
            </a:extLst>
          </p:cNvPr>
          <p:cNvSpPr>
            <a:spLocks noGrp="1"/>
          </p:cNvSpPr>
          <p:nvPr>
            <p:ph idx="1"/>
          </p:nvPr>
        </p:nvSpPr>
        <p:spPr>
          <a:xfrm>
            <a:off x="4837724" y="2391578"/>
            <a:ext cx="7207735" cy="2896857"/>
          </a:xfrm>
        </p:spPr>
        <p:txBody>
          <a:bodyPr>
            <a:normAutofit/>
          </a:bodyPr>
          <a:lstStyle/>
          <a:p>
            <a:r>
              <a:rPr lang="it-IT" dirty="0"/>
              <a:t>Il culto per il </a:t>
            </a:r>
            <a:r>
              <a:rPr lang="it-IT" b="1" dirty="0">
                <a:solidFill>
                  <a:srgbClr val="2683C6"/>
                </a:solidFill>
              </a:rPr>
              <a:t>Santo a Ganzirri </a:t>
            </a:r>
            <a:r>
              <a:rPr lang="it-IT" dirty="0"/>
              <a:t>è certamente da ascriversi alla presenza basiliana già nel XV secolo </a:t>
            </a:r>
            <a:r>
              <a:rPr lang="it-IT" dirty="0" err="1"/>
              <a:t>d.C</a:t>
            </a:r>
            <a:endParaRPr lang="it-IT" dirty="0"/>
          </a:p>
          <a:p>
            <a:r>
              <a:rPr lang="it-IT" dirty="0"/>
              <a:t>La tradizione parla dell’esistenza di un piccolo edificio religioso dove si venerava un quadro proveniente dall’Oriente. </a:t>
            </a:r>
          </a:p>
          <a:p>
            <a:r>
              <a:rPr lang="it-IT" dirty="0"/>
              <a:t>La devozione al Santo deriva dai miracoli compiuti in mare durante la sua vita, un mare inteso non solo come distesa di acque ma anche universo legato all’invocazione del nome di Nicola da parte di marinai, naviganti e pescatori nelle loro realtà quotidiane. </a:t>
            </a:r>
          </a:p>
          <a:p>
            <a:endParaRPr lang="it-IT" dirty="0"/>
          </a:p>
        </p:txBody>
      </p:sp>
      <p:pic>
        <p:nvPicPr>
          <p:cNvPr id="4" name="Immagine 3">
            <a:extLst>
              <a:ext uri="{FF2B5EF4-FFF2-40B4-BE49-F238E27FC236}">
                <a16:creationId xmlns:a16="http://schemas.microsoft.com/office/drawing/2014/main" id="{2282AD7F-6B0B-D8C5-4E24-0ADA526D34FE}"/>
              </a:ext>
            </a:extLst>
          </p:cNvPr>
          <p:cNvPicPr>
            <a:picLocks noChangeAspect="1"/>
          </p:cNvPicPr>
          <p:nvPr/>
        </p:nvPicPr>
        <p:blipFill>
          <a:blip r:embed="rId2"/>
          <a:stretch>
            <a:fillRect/>
          </a:stretch>
        </p:blipFill>
        <p:spPr>
          <a:xfrm>
            <a:off x="389641" y="2125299"/>
            <a:ext cx="4448083" cy="299534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4107301084"/>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250"/>
                                        <p:tgtEl>
                                          <p:spTgt spid="2"/>
                                        </p:tgtEl>
                                      </p:cBhvr>
                                    </p:animEffect>
                                  </p:childTnLst>
                                </p:cTn>
                              </p:par>
                            </p:childTnLst>
                          </p:cTn>
                        </p:par>
                        <p:par>
                          <p:cTn id="8" fill="hold">
                            <p:stCondLst>
                              <p:cond delay="1250"/>
                            </p:stCondLst>
                            <p:childTnLst>
                              <p:par>
                                <p:cTn id="9" presetID="26"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435">
                                          <p:stCondLst>
                                            <p:cond delay="0"/>
                                          </p:stCondLst>
                                        </p:cTn>
                                        <p:tgtEl>
                                          <p:spTgt spid="4"/>
                                        </p:tgtEl>
                                      </p:cBhvr>
                                    </p:animEffect>
                                    <p:anim calcmode="lin" valueType="num">
                                      <p:cBhvr>
                                        <p:cTn id="12" dur="1366"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4"/>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4"/>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4"/>
                                        </p:tgtEl>
                                        <p:attrNameLst>
                                          <p:attrName>ppt_y</p:attrName>
                                        </p:attrNameLst>
                                      </p:cBhvr>
                                      <p:tavLst>
                                        <p:tav tm="0" fmla="#ppt_y-sin(pi*$)/81">
                                          <p:val>
                                            <p:fltVal val="0"/>
                                          </p:val>
                                        </p:tav>
                                        <p:tav tm="100000">
                                          <p:val>
                                            <p:fltVal val="1"/>
                                          </p:val>
                                        </p:tav>
                                      </p:tavLst>
                                    </p:anim>
                                    <p:animScale>
                                      <p:cBhvr>
                                        <p:cTn id="17" dur="20">
                                          <p:stCondLst>
                                            <p:cond delay="488"/>
                                          </p:stCondLst>
                                        </p:cTn>
                                        <p:tgtEl>
                                          <p:spTgt spid="4"/>
                                        </p:tgtEl>
                                      </p:cBhvr>
                                      <p:to x="100000" y="60000"/>
                                    </p:animScale>
                                    <p:animScale>
                                      <p:cBhvr>
                                        <p:cTn id="18" dur="125" decel="50000">
                                          <p:stCondLst>
                                            <p:cond delay="507"/>
                                          </p:stCondLst>
                                        </p:cTn>
                                        <p:tgtEl>
                                          <p:spTgt spid="4"/>
                                        </p:tgtEl>
                                      </p:cBhvr>
                                      <p:to x="100000" y="100000"/>
                                    </p:animScale>
                                    <p:animScale>
                                      <p:cBhvr>
                                        <p:cTn id="19" dur="20">
                                          <p:stCondLst>
                                            <p:cond delay="984"/>
                                          </p:stCondLst>
                                        </p:cTn>
                                        <p:tgtEl>
                                          <p:spTgt spid="4"/>
                                        </p:tgtEl>
                                      </p:cBhvr>
                                      <p:to x="100000" y="80000"/>
                                    </p:animScale>
                                    <p:animScale>
                                      <p:cBhvr>
                                        <p:cTn id="20" dur="125" decel="50000">
                                          <p:stCondLst>
                                            <p:cond delay="1004"/>
                                          </p:stCondLst>
                                        </p:cTn>
                                        <p:tgtEl>
                                          <p:spTgt spid="4"/>
                                        </p:tgtEl>
                                      </p:cBhvr>
                                      <p:to x="100000" y="100000"/>
                                    </p:animScale>
                                    <p:animScale>
                                      <p:cBhvr>
                                        <p:cTn id="21" dur="20">
                                          <p:stCondLst>
                                            <p:cond delay="1231"/>
                                          </p:stCondLst>
                                        </p:cTn>
                                        <p:tgtEl>
                                          <p:spTgt spid="4"/>
                                        </p:tgtEl>
                                      </p:cBhvr>
                                      <p:to x="100000" y="90000"/>
                                    </p:animScale>
                                    <p:animScale>
                                      <p:cBhvr>
                                        <p:cTn id="22" dur="125" decel="50000">
                                          <p:stCondLst>
                                            <p:cond delay="1251"/>
                                          </p:stCondLst>
                                        </p:cTn>
                                        <p:tgtEl>
                                          <p:spTgt spid="4"/>
                                        </p:tgtEl>
                                      </p:cBhvr>
                                      <p:to x="100000" y="100000"/>
                                    </p:animScale>
                                    <p:animScale>
                                      <p:cBhvr>
                                        <p:cTn id="23" dur="20">
                                          <p:stCondLst>
                                            <p:cond delay="1356"/>
                                          </p:stCondLst>
                                        </p:cTn>
                                        <p:tgtEl>
                                          <p:spTgt spid="4"/>
                                        </p:tgtEl>
                                      </p:cBhvr>
                                      <p:to x="100000" y="95000"/>
                                    </p:animScale>
                                    <p:animScale>
                                      <p:cBhvr>
                                        <p:cTn id="24" dur="125" decel="50000">
                                          <p:stCondLst>
                                            <p:cond delay="1376"/>
                                          </p:stCondLst>
                                        </p:cTn>
                                        <p:tgtEl>
                                          <p:spTgt spid="4"/>
                                        </p:tgtEl>
                                      </p:cBhvr>
                                      <p:to x="100000" y="100000"/>
                                    </p:animScale>
                                  </p:childTnLst>
                                </p:cTn>
                              </p:par>
                            </p:childTnLst>
                          </p:cTn>
                        </p:par>
                        <p:par>
                          <p:cTn id="25" fill="hold">
                            <p:stCondLst>
                              <p:cond delay="2751"/>
                            </p:stCondLst>
                            <p:childTnLst>
                              <p:par>
                                <p:cTn id="26" presetID="31" presetClass="entr" presetSubtype="0" fill="hold" grpId="0" nodeType="after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 calcmode="lin" valueType="num">
                                      <p:cBhvr>
                                        <p:cTn id="28"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9"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30"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31" dur="1000"/>
                                        <p:tgtEl>
                                          <p:spTgt spid="3">
                                            <p:txEl>
                                              <p:pRg st="0" end="0"/>
                                            </p:txEl>
                                          </p:spTgt>
                                        </p:tgtEl>
                                      </p:cBhvr>
                                    </p:animEffect>
                                  </p:childTnLst>
                                </p:cTn>
                              </p:par>
                            </p:childTnLst>
                          </p:cTn>
                        </p:par>
                        <p:par>
                          <p:cTn id="32" fill="hold">
                            <p:stCondLst>
                              <p:cond delay="3751"/>
                            </p:stCondLst>
                            <p:childTnLst>
                              <p:par>
                                <p:cTn id="33" presetID="31" presetClass="entr" presetSubtype="0" fill="hold" grpId="0" nodeType="afterEffect">
                                  <p:stCondLst>
                                    <p:cond delay="0"/>
                                  </p:stCondLst>
                                  <p:childTnLst>
                                    <p:set>
                                      <p:cBhvr>
                                        <p:cTn id="34" dur="1" fill="hold">
                                          <p:stCondLst>
                                            <p:cond delay="0"/>
                                          </p:stCondLst>
                                        </p:cTn>
                                        <p:tgtEl>
                                          <p:spTgt spid="3">
                                            <p:txEl>
                                              <p:pRg st="1" end="1"/>
                                            </p:txEl>
                                          </p:spTgt>
                                        </p:tgtEl>
                                        <p:attrNameLst>
                                          <p:attrName>style.visibility</p:attrName>
                                        </p:attrNameLst>
                                      </p:cBhvr>
                                      <p:to>
                                        <p:strVal val="visible"/>
                                      </p:to>
                                    </p:set>
                                    <p:anim calcmode="lin" valueType="num">
                                      <p:cBhvr>
                                        <p:cTn id="3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3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38" dur="1000"/>
                                        <p:tgtEl>
                                          <p:spTgt spid="3">
                                            <p:txEl>
                                              <p:pRg st="1" end="1"/>
                                            </p:txEl>
                                          </p:spTgt>
                                        </p:tgtEl>
                                      </p:cBhvr>
                                    </p:animEffect>
                                  </p:childTnLst>
                                </p:cTn>
                              </p:par>
                            </p:childTnLst>
                          </p:cTn>
                        </p:par>
                        <p:par>
                          <p:cTn id="39" fill="hold">
                            <p:stCondLst>
                              <p:cond delay="4751"/>
                            </p:stCondLst>
                            <p:childTnLst>
                              <p:par>
                                <p:cTn id="40" presetID="31" presetClass="entr" presetSubtype="0" fill="hold" grpId="0" nodeType="afterEffect">
                                  <p:stCondLst>
                                    <p:cond delay="0"/>
                                  </p:stCondLst>
                                  <p:childTnLst>
                                    <p:set>
                                      <p:cBhvr>
                                        <p:cTn id="41" dur="1" fill="hold">
                                          <p:stCondLst>
                                            <p:cond delay="0"/>
                                          </p:stCondLst>
                                        </p:cTn>
                                        <p:tgtEl>
                                          <p:spTgt spid="3">
                                            <p:txEl>
                                              <p:pRg st="2" end="2"/>
                                            </p:txEl>
                                          </p:spTgt>
                                        </p:tgtEl>
                                        <p:attrNameLst>
                                          <p:attrName>style.visibility</p:attrName>
                                        </p:attrNameLst>
                                      </p:cBhvr>
                                      <p:to>
                                        <p:strVal val="visible"/>
                                      </p:to>
                                    </p:set>
                                    <p:anim calcmode="lin" valueType="num">
                                      <p:cBhvr>
                                        <p:cTn id="42"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43"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44"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45"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6FC0BF2-1574-8ADA-244E-F6ECD896EB45}"/>
              </a:ext>
            </a:extLst>
          </p:cNvPr>
          <p:cNvSpPr>
            <a:spLocks noGrp="1"/>
          </p:cNvSpPr>
          <p:nvPr>
            <p:ph type="title"/>
          </p:nvPr>
        </p:nvSpPr>
        <p:spPr/>
        <p:txBody>
          <a:bodyPr>
            <a:normAutofit/>
          </a:bodyPr>
          <a:lstStyle/>
          <a:p>
            <a:r>
              <a:rPr lang="it-IT" sz="6000" b="1" spc="0" dirty="0">
                <a:ln w="6600">
                  <a:solidFill>
                    <a:schemeClr val="accent2"/>
                  </a:solidFill>
                  <a:prstDash val="solid"/>
                </a:ln>
                <a:solidFill>
                  <a:srgbClr val="FFFFFF"/>
                </a:solidFill>
                <a:effectLst>
                  <a:outerShdw dist="38100" dir="2700000" algn="tl" rotWithShape="0">
                    <a:schemeClr val="accent2"/>
                  </a:outerShdw>
                </a:effectLst>
              </a:rPr>
              <a:t>IL PATRONO DI GANZIRRI</a:t>
            </a:r>
          </a:p>
        </p:txBody>
      </p:sp>
      <p:sp>
        <p:nvSpPr>
          <p:cNvPr id="3" name="Segnaposto contenuto 2">
            <a:extLst>
              <a:ext uri="{FF2B5EF4-FFF2-40B4-BE49-F238E27FC236}">
                <a16:creationId xmlns:a16="http://schemas.microsoft.com/office/drawing/2014/main" id="{66FB09D6-C99F-C52C-0826-B0BB6D8D270E}"/>
              </a:ext>
            </a:extLst>
          </p:cNvPr>
          <p:cNvSpPr>
            <a:spLocks noGrp="1"/>
          </p:cNvSpPr>
          <p:nvPr>
            <p:ph idx="1"/>
          </p:nvPr>
        </p:nvSpPr>
        <p:spPr>
          <a:xfrm>
            <a:off x="842757" y="2121030"/>
            <a:ext cx="6297106" cy="3983733"/>
          </a:xfrm>
        </p:spPr>
        <p:txBody>
          <a:bodyPr/>
          <a:lstStyle/>
          <a:p>
            <a:r>
              <a:rPr lang="it-IT" dirty="0"/>
              <a:t>A</a:t>
            </a:r>
            <a:r>
              <a:rPr lang="it-IT" b="1" dirty="0">
                <a:solidFill>
                  <a:srgbClr val="2683C6"/>
                </a:solidFill>
              </a:rPr>
              <a:t> Ganzirri </a:t>
            </a:r>
            <a:r>
              <a:rPr lang="it-IT" dirty="0"/>
              <a:t>il culto del Santo Patrono Nicola è chiamato ad unificare nella sua festa i due tronconi della comunità locale, i </a:t>
            </a:r>
            <a:r>
              <a:rPr lang="it-IT" b="1" dirty="0">
                <a:solidFill>
                  <a:srgbClr val="2683C6"/>
                </a:solidFill>
              </a:rPr>
              <a:t>pescatori</a:t>
            </a:r>
            <a:r>
              <a:rPr lang="it-IT" dirty="0"/>
              <a:t> e i </a:t>
            </a:r>
            <a:r>
              <a:rPr lang="it-IT" b="1" dirty="0">
                <a:solidFill>
                  <a:srgbClr val="2683C6"/>
                </a:solidFill>
              </a:rPr>
              <a:t>cocciolari</a:t>
            </a:r>
            <a:r>
              <a:rPr lang="it-IT" dirty="0"/>
              <a:t>, altrimenti rivali e da sempre in forte ostilità tra loro, in quanto esprimenti due forme contrapposte di economia. </a:t>
            </a:r>
          </a:p>
          <a:p>
            <a:pPr marL="0" indent="0">
              <a:buNone/>
            </a:pPr>
            <a:r>
              <a:rPr lang="it-IT" dirty="0"/>
              <a:t>I cocciolari vantano dal 15 ottobre 1791 una concessione del Re Ferdinando sulle terre sottostanti le acque dei laghi.</a:t>
            </a:r>
          </a:p>
          <a:p>
            <a:pPr marL="0" indent="0">
              <a:buNone/>
            </a:pPr>
            <a:r>
              <a:rPr lang="it-IT" dirty="0"/>
              <a:t>I pescatori, dedicano speciali orazioni ed invocazioni al Santo e al momento del varo della barca gridano “</a:t>
            </a:r>
            <a:r>
              <a:rPr lang="it-IT" i="1" dirty="0"/>
              <a:t>in nome di Maria e di Santa Nicola</a:t>
            </a:r>
            <a:r>
              <a:rPr lang="it-IT" dirty="0"/>
              <a:t>”, mentre nel caso di un abbondante pescato segue l’acclamazione di ringraziamento “</a:t>
            </a:r>
            <a:r>
              <a:rPr lang="it-IT" i="1" dirty="0" err="1"/>
              <a:t>binidittu</a:t>
            </a:r>
            <a:r>
              <a:rPr lang="it-IT" dirty="0"/>
              <a:t>” </a:t>
            </a:r>
          </a:p>
          <a:p>
            <a:endParaRPr lang="it-IT" dirty="0"/>
          </a:p>
        </p:txBody>
      </p:sp>
      <p:pic>
        <p:nvPicPr>
          <p:cNvPr id="4" name="Immagine 3">
            <a:extLst>
              <a:ext uri="{FF2B5EF4-FFF2-40B4-BE49-F238E27FC236}">
                <a16:creationId xmlns:a16="http://schemas.microsoft.com/office/drawing/2014/main" id="{A7955A0A-3136-E0CE-2AC0-986F22BF97D2}"/>
              </a:ext>
            </a:extLst>
          </p:cNvPr>
          <p:cNvPicPr>
            <a:picLocks noChangeAspect="1"/>
          </p:cNvPicPr>
          <p:nvPr/>
        </p:nvPicPr>
        <p:blipFill>
          <a:blip r:embed="rId2"/>
          <a:stretch>
            <a:fillRect/>
          </a:stretch>
        </p:blipFill>
        <p:spPr>
          <a:xfrm>
            <a:off x="7428752" y="2741305"/>
            <a:ext cx="4355808" cy="2452864"/>
          </a:xfrm>
          <a:prstGeom prst="rect">
            <a:avLst/>
          </a:prstGeom>
          <a:ln>
            <a:noFill/>
          </a:ln>
          <a:effectLst>
            <a:glow rad="101600">
              <a:schemeClr val="accent2">
                <a:satMod val="175000"/>
                <a:alpha val="40000"/>
              </a:schemeClr>
            </a:glow>
            <a:outerShdw blurRad="292100" dist="139700" dir="2700000" algn="tl" rotWithShape="0">
              <a:srgbClr val="333333">
                <a:alpha val="65000"/>
              </a:srgbClr>
            </a:outerShdw>
          </a:effectLst>
        </p:spPr>
      </p:pic>
    </p:spTree>
    <p:extLst>
      <p:ext uri="{BB962C8B-B14F-4D97-AF65-F5344CB8AC3E}">
        <p14:creationId xmlns:p14="http://schemas.microsoft.com/office/powerpoint/2010/main" val="125858271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250"/>
                                        <p:tgtEl>
                                          <p:spTgt spid="2"/>
                                        </p:tgtEl>
                                      </p:cBhvr>
                                    </p:animEffect>
                                  </p:childTnLst>
                                </p:cTn>
                              </p:par>
                            </p:childTnLst>
                          </p:cTn>
                        </p:par>
                        <p:par>
                          <p:cTn id="8" fill="hold">
                            <p:stCondLst>
                              <p:cond delay="1250"/>
                            </p:stCondLst>
                            <p:childTnLst>
                              <p:par>
                                <p:cTn id="9" presetID="53" presetClass="entr" presetSubtype="16"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2"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3" dur="1000"/>
                                        <p:tgtEl>
                                          <p:spTgt spid="3">
                                            <p:txEl>
                                              <p:pRg st="0" end="0"/>
                                            </p:txEl>
                                          </p:spTgt>
                                        </p:tgtEl>
                                      </p:cBhvr>
                                    </p:animEffect>
                                  </p:childTnLst>
                                </p:cTn>
                              </p:par>
                            </p:childTnLst>
                          </p:cTn>
                        </p:par>
                        <p:par>
                          <p:cTn id="14" fill="hold">
                            <p:stCondLst>
                              <p:cond delay="2250"/>
                            </p:stCondLst>
                            <p:childTnLst>
                              <p:par>
                                <p:cTn id="15" presetID="53" presetClass="entr" presetSubtype="16"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8" dur="1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9" dur="1000"/>
                                        <p:tgtEl>
                                          <p:spTgt spid="3">
                                            <p:txEl>
                                              <p:pRg st="1" end="1"/>
                                            </p:txEl>
                                          </p:spTgt>
                                        </p:tgtEl>
                                      </p:cBhvr>
                                    </p:animEffect>
                                  </p:childTnLst>
                                </p:cTn>
                              </p:par>
                            </p:childTnLst>
                          </p:cTn>
                        </p:par>
                        <p:par>
                          <p:cTn id="20" fill="hold">
                            <p:stCondLst>
                              <p:cond delay="3250"/>
                            </p:stCondLst>
                            <p:childTnLst>
                              <p:par>
                                <p:cTn id="21" presetID="53" presetClass="entr" presetSubtype="16"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5" dur="1000"/>
                                        <p:tgtEl>
                                          <p:spTgt spid="3">
                                            <p:txEl>
                                              <p:pRg st="2" end="2"/>
                                            </p:txEl>
                                          </p:spTgt>
                                        </p:tgtEl>
                                      </p:cBhvr>
                                    </p:animEffect>
                                  </p:childTnLst>
                                </p:cTn>
                              </p:par>
                            </p:childTnLst>
                          </p:cTn>
                        </p:par>
                        <p:par>
                          <p:cTn id="26" fill="hold">
                            <p:stCondLst>
                              <p:cond delay="4250"/>
                            </p:stCondLst>
                            <p:childTnLst>
                              <p:par>
                                <p:cTn id="27" presetID="16" presetClass="entr" presetSubtype="21"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barn(inVertical)">
                                      <p:cBhvr>
                                        <p:cTn id="2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E48DC10-8B92-5E4B-2E4D-A39C80D71E99}"/>
              </a:ext>
            </a:extLst>
          </p:cNvPr>
          <p:cNvSpPr>
            <a:spLocks noGrp="1"/>
          </p:cNvSpPr>
          <p:nvPr>
            <p:ph type="ctrTitle"/>
          </p:nvPr>
        </p:nvSpPr>
        <p:spPr/>
        <p:txBody>
          <a:bodyPr>
            <a:normAutofit/>
          </a:bodyPr>
          <a:lstStyle/>
          <a:p>
            <a:r>
              <a:rPr lang="it-IT" sz="7200" b="1" spc="0" dirty="0">
                <a:ln w="6600">
                  <a:solidFill>
                    <a:schemeClr val="accent2"/>
                  </a:solidFill>
                  <a:prstDash val="solid"/>
                </a:ln>
                <a:solidFill>
                  <a:srgbClr val="FFFFFF"/>
                </a:solidFill>
                <a:effectLst>
                  <a:outerShdw dist="38100" dir="2700000" algn="tl" rotWithShape="0">
                    <a:schemeClr val="accent2"/>
                  </a:outerShdw>
                </a:effectLst>
              </a:rPr>
              <a:t>LA MADONNA DELLA LETTERA</a:t>
            </a:r>
          </a:p>
        </p:txBody>
      </p:sp>
      <p:sp>
        <p:nvSpPr>
          <p:cNvPr id="3" name="Sottotitolo 2">
            <a:extLst>
              <a:ext uri="{FF2B5EF4-FFF2-40B4-BE49-F238E27FC236}">
                <a16:creationId xmlns:a16="http://schemas.microsoft.com/office/drawing/2014/main" id="{5CD03270-2F95-C649-4E13-5C5D49A7BB8B}"/>
              </a:ext>
            </a:extLst>
          </p:cNvPr>
          <p:cNvSpPr>
            <a:spLocks noGrp="1"/>
          </p:cNvSpPr>
          <p:nvPr>
            <p:ph type="subTitle" idx="1"/>
          </p:nvPr>
        </p:nvSpPr>
        <p:spPr/>
        <p:txBody>
          <a:bodyPr>
            <a:normAutofit/>
          </a:bodyPr>
          <a:lstStyle/>
          <a:p>
            <a:r>
              <a:rPr lang="it-IT" sz="2800" dirty="0">
                <a:solidFill>
                  <a:srgbClr val="2683C6"/>
                </a:solidFill>
              </a:rPr>
              <a:t>PATRONA DI MESSINA</a:t>
            </a:r>
          </a:p>
        </p:txBody>
      </p:sp>
    </p:spTree>
    <p:extLst>
      <p:ext uri="{BB962C8B-B14F-4D97-AF65-F5344CB8AC3E}">
        <p14:creationId xmlns:p14="http://schemas.microsoft.com/office/powerpoint/2010/main" val="29344404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2000">
        <p15:prstTrans prst="curtains"/>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down)">
                                      <p:cBhvr>
                                        <p:cTn id="25"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23528EB-E6D9-D8FC-912F-196D170D550C}"/>
              </a:ext>
            </a:extLst>
          </p:cNvPr>
          <p:cNvSpPr>
            <a:spLocks noGrp="1"/>
          </p:cNvSpPr>
          <p:nvPr>
            <p:ph type="title"/>
          </p:nvPr>
        </p:nvSpPr>
        <p:spPr/>
        <p:txBody>
          <a:bodyPr>
            <a:normAutofit/>
          </a:bodyPr>
          <a:lstStyle/>
          <a:p>
            <a:r>
              <a:rPr lang="it-IT" sz="6600" b="1" spc="0" dirty="0">
                <a:ln w="6600">
                  <a:solidFill>
                    <a:schemeClr val="accent2"/>
                  </a:solidFill>
                  <a:prstDash val="solid"/>
                </a:ln>
                <a:solidFill>
                  <a:srgbClr val="FFFFFF"/>
                </a:solidFill>
                <a:effectLst>
                  <a:outerShdw dist="38100" dir="2700000" algn="tl" rotWithShape="0">
                    <a:schemeClr val="accent2"/>
                  </a:outerShdw>
                </a:effectLst>
              </a:rPr>
              <a:t>INDICE</a:t>
            </a:r>
          </a:p>
        </p:txBody>
      </p:sp>
      <p:sp>
        <p:nvSpPr>
          <p:cNvPr id="3" name="Segnaposto contenuto 2">
            <a:extLst>
              <a:ext uri="{FF2B5EF4-FFF2-40B4-BE49-F238E27FC236}">
                <a16:creationId xmlns:a16="http://schemas.microsoft.com/office/drawing/2014/main" id="{7EFAEC60-BDDD-3AA9-E305-64B88230B181}"/>
              </a:ext>
            </a:extLst>
          </p:cNvPr>
          <p:cNvSpPr>
            <a:spLocks noGrp="1"/>
          </p:cNvSpPr>
          <p:nvPr>
            <p:ph idx="1"/>
          </p:nvPr>
        </p:nvSpPr>
        <p:spPr/>
        <p:txBody>
          <a:bodyPr>
            <a:normAutofit/>
          </a:bodyPr>
          <a:lstStyle/>
          <a:p>
            <a:pPr marL="457200" indent="-457200">
              <a:buFont typeface="+mj-lt"/>
              <a:buAutoNum type="arabicPeriod"/>
            </a:pPr>
            <a:endParaRPr lang="it-IT" sz="2800" dirty="0">
              <a:solidFill>
                <a:srgbClr val="2683C6"/>
              </a:solidFill>
            </a:endParaRPr>
          </a:p>
          <a:p>
            <a:pPr>
              <a:buFont typeface="Wingdings" panose="05000000000000000000" pitchFamily="2" charset="2"/>
              <a:buChar char="Ø"/>
            </a:pPr>
            <a:r>
              <a:rPr lang="it-IT" sz="2800" dirty="0">
                <a:solidFill>
                  <a:srgbClr val="2683C6"/>
                </a:solidFill>
                <a:hlinkClick r:id="rId2" action="ppaction://hlinksldjump">
                  <a:extLst>
                    <a:ext uri="{A12FA001-AC4F-418D-AE19-62706E023703}">
                      <ahyp:hlinkClr xmlns:ahyp="http://schemas.microsoft.com/office/drawing/2018/hyperlinkcolor" val="tx"/>
                    </a:ext>
                  </a:extLst>
                </a:hlinkClick>
              </a:rPr>
              <a:t>BENVENUTI A MESSINA!</a:t>
            </a:r>
            <a:endParaRPr lang="it-IT" sz="2800" dirty="0">
              <a:solidFill>
                <a:srgbClr val="2683C6"/>
              </a:solidFill>
            </a:endParaRPr>
          </a:p>
          <a:p>
            <a:pPr>
              <a:buFont typeface="Wingdings" panose="05000000000000000000" pitchFamily="2" charset="2"/>
              <a:buChar char="Ø"/>
            </a:pPr>
            <a:r>
              <a:rPr lang="it-IT" sz="2800" dirty="0">
                <a:solidFill>
                  <a:srgbClr val="2683C6"/>
                </a:solidFill>
                <a:hlinkClick r:id="rId3" action="ppaction://hlinksldjump">
                  <a:extLst>
                    <a:ext uri="{A12FA001-AC4F-418D-AE19-62706E023703}">
                      <ahyp:hlinkClr xmlns:ahyp="http://schemas.microsoft.com/office/drawing/2018/hyperlinkcolor" val="tx"/>
                    </a:ext>
                  </a:extLst>
                </a:hlinkClick>
              </a:rPr>
              <a:t>LA MADONNA DELLA LETTERA</a:t>
            </a:r>
            <a:endParaRPr lang="it-IT" sz="2800" dirty="0">
              <a:solidFill>
                <a:srgbClr val="2683C6"/>
              </a:solidFill>
            </a:endParaRPr>
          </a:p>
          <a:p>
            <a:pPr>
              <a:buFont typeface="Wingdings" panose="05000000000000000000" pitchFamily="2" charset="2"/>
              <a:buChar char="Ø"/>
            </a:pPr>
            <a:r>
              <a:rPr lang="it-IT" sz="2800" dirty="0">
                <a:solidFill>
                  <a:srgbClr val="2683C6"/>
                </a:solidFill>
                <a:hlinkClick r:id="rId4" action="ppaction://hlinksldjump">
                  <a:extLst>
                    <a:ext uri="{A12FA001-AC4F-418D-AE19-62706E023703}">
                      <ahyp:hlinkClr xmlns:ahyp="http://schemas.microsoft.com/office/drawing/2018/hyperlinkcolor" val="tx"/>
                    </a:ext>
                  </a:extLst>
                </a:hlinkClick>
              </a:rPr>
              <a:t>MADONNA DEL BUON VIAGGIO AL RINGO</a:t>
            </a:r>
            <a:endParaRPr lang="it-IT" sz="2800" dirty="0">
              <a:solidFill>
                <a:srgbClr val="2683C6"/>
              </a:solidFill>
            </a:endParaRPr>
          </a:p>
          <a:p>
            <a:pPr>
              <a:buFont typeface="Wingdings" panose="05000000000000000000" pitchFamily="2" charset="2"/>
              <a:buChar char="Ø"/>
            </a:pPr>
            <a:r>
              <a:rPr lang="it-IT" sz="2800" dirty="0">
                <a:solidFill>
                  <a:srgbClr val="2683C6"/>
                </a:solidFill>
                <a:hlinkClick r:id="rId5" action="ppaction://hlinksldjump">
                  <a:extLst>
                    <a:ext uri="{A12FA001-AC4F-418D-AE19-62706E023703}">
                      <ahyp:hlinkClr xmlns:ahyp="http://schemas.microsoft.com/office/drawing/2018/hyperlinkcolor" val="tx"/>
                    </a:ext>
                  </a:extLst>
                </a:hlinkClick>
              </a:rPr>
              <a:t>LA VARA</a:t>
            </a:r>
            <a:endParaRPr lang="it-IT" sz="2800" dirty="0">
              <a:solidFill>
                <a:srgbClr val="2683C6"/>
              </a:solidFill>
            </a:endParaRPr>
          </a:p>
          <a:p>
            <a:pPr>
              <a:buFont typeface="Wingdings" panose="05000000000000000000" pitchFamily="2" charset="2"/>
              <a:buChar char="Ø"/>
            </a:pPr>
            <a:r>
              <a:rPr lang="it-IT" sz="2800" dirty="0">
                <a:solidFill>
                  <a:srgbClr val="2683C6"/>
                </a:solidFill>
                <a:hlinkClick r:id="rId6" action="ppaction://hlinksldjump">
                  <a:extLst>
                    <a:ext uri="{A12FA001-AC4F-418D-AE19-62706E023703}">
                      <ahyp:hlinkClr xmlns:ahyp="http://schemas.microsoft.com/office/drawing/2018/hyperlinkcolor" val="tx"/>
                    </a:ext>
                  </a:extLst>
                </a:hlinkClick>
              </a:rPr>
              <a:t>FESTA DI SAN NICOLA</a:t>
            </a:r>
            <a:endParaRPr lang="it-IT" sz="2800" dirty="0">
              <a:solidFill>
                <a:srgbClr val="2683C6"/>
              </a:solidFill>
            </a:endParaRPr>
          </a:p>
        </p:txBody>
      </p:sp>
    </p:spTree>
    <p:extLst>
      <p:ext uri="{BB962C8B-B14F-4D97-AF65-F5344CB8AC3E}">
        <p14:creationId xmlns:p14="http://schemas.microsoft.com/office/powerpoint/2010/main" val="6871264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250"/>
                                        <p:tgtEl>
                                          <p:spTgt spid="2"/>
                                        </p:tgtEl>
                                      </p:cBhvr>
                                    </p:animEffect>
                                  </p:childTnLst>
                                </p:cTn>
                              </p:par>
                            </p:childTnLst>
                          </p:cTn>
                        </p:par>
                        <p:par>
                          <p:cTn id="8" fill="hold">
                            <p:stCondLst>
                              <p:cond delay="1250"/>
                            </p:stCondLst>
                            <p:childTnLst>
                              <p:par>
                                <p:cTn id="9" presetID="16" presetClass="entr" presetSubtype="21"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arn(inVertical)">
                                      <p:cBhvr>
                                        <p:cTn id="11" dur="500"/>
                                        <p:tgtEl>
                                          <p:spTgt spid="3">
                                            <p:txEl>
                                              <p:pRg st="1" end="1"/>
                                            </p:txEl>
                                          </p:spTgt>
                                        </p:tgtEl>
                                      </p:cBhvr>
                                    </p:animEffect>
                                  </p:childTnLst>
                                </p:cTn>
                              </p:par>
                            </p:childTnLst>
                          </p:cTn>
                        </p:par>
                        <p:par>
                          <p:cTn id="12" fill="hold">
                            <p:stCondLst>
                              <p:cond delay="1750"/>
                            </p:stCondLst>
                            <p:childTnLst>
                              <p:par>
                                <p:cTn id="13" presetID="16" presetClass="entr" presetSubtype="21"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childTnLst>
                          </p:cTn>
                        </p:par>
                        <p:par>
                          <p:cTn id="16" fill="hold">
                            <p:stCondLst>
                              <p:cond delay="2250"/>
                            </p:stCondLst>
                            <p:childTnLst>
                              <p:par>
                                <p:cTn id="17" presetID="16" presetClass="entr" presetSubtype="21"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arn(inVertical)">
                                      <p:cBhvr>
                                        <p:cTn id="19" dur="500"/>
                                        <p:tgtEl>
                                          <p:spTgt spid="3">
                                            <p:txEl>
                                              <p:pRg st="3" end="3"/>
                                            </p:txEl>
                                          </p:spTgt>
                                        </p:tgtEl>
                                      </p:cBhvr>
                                    </p:animEffect>
                                  </p:childTnLst>
                                </p:cTn>
                              </p:par>
                            </p:childTnLst>
                          </p:cTn>
                        </p:par>
                        <p:par>
                          <p:cTn id="20" fill="hold">
                            <p:stCondLst>
                              <p:cond delay="2750"/>
                            </p:stCondLst>
                            <p:childTnLst>
                              <p:par>
                                <p:cTn id="21" presetID="16" presetClass="entr" presetSubtype="21"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arn(inVertical)">
                                      <p:cBhvr>
                                        <p:cTn id="23" dur="500"/>
                                        <p:tgtEl>
                                          <p:spTgt spid="3">
                                            <p:txEl>
                                              <p:pRg st="4" end="4"/>
                                            </p:txEl>
                                          </p:spTgt>
                                        </p:tgtEl>
                                      </p:cBhvr>
                                    </p:animEffect>
                                  </p:childTnLst>
                                </p:cTn>
                              </p:par>
                            </p:childTnLst>
                          </p:cTn>
                        </p:par>
                        <p:par>
                          <p:cTn id="24" fill="hold">
                            <p:stCondLst>
                              <p:cond delay="3250"/>
                            </p:stCondLst>
                            <p:childTnLst>
                              <p:par>
                                <p:cTn id="25" presetID="16" presetClass="entr" presetSubtype="21"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4ABD685-A726-8A27-7E6F-8D91B0669F92}"/>
              </a:ext>
            </a:extLst>
          </p:cNvPr>
          <p:cNvSpPr>
            <a:spLocks noGrp="1"/>
          </p:cNvSpPr>
          <p:nvPr>
            <p:ph type="title"/>
          </p:nvPr>
        </p:nvSpPr>
        <p:spPr>
          <a:xfrm>
            <a:off x="1097280" y="5074919"/>
            <a:ext cx="10113645" cy="1618111"/>
          </a:xfrm>
        </p:spPr>
        <p:txBody>
          <a:bodyPr anchor="ctr"/>
          <a:lstStyle/>
          <a:p>
            <a:pPr algn="ctr"/>
            <a:r>
              <a:rPr lang="it-IT" sz="6000" b="1" spc="0" dirty="0">
                <a:ln w="10160">
                  <a:solidFill>
                    <a:schemeClr val="accent5"/>
                  </a:solidFill>
                  <a:prstDash val="solid"/>
                </a:ln>
                <a:effectLst>
                  <a:outerShdw blurRad="38100" dist="22860" dir="5400000" algn="tl" rotWithShape="0">
                    <a:srgbClr val="000000">
                      <a:alpha val="30000"/>
                    </a:srgbClr>
                  </a:outerShdw>
                </a:effectLst>
              </a:rPr>
              <a:t>GRAZIE PER L’ATTENZIONE!</a:t>
            </a:r>
          </a:p>
        </p:txBody>
      </p:sp>
      <p:pic>
        <p:nvPicPr>
          <p:cNvPr id="5" name="Segnaposto immagine 4">
            <a:extLst>
              <a:ext uri="{FF2B5EF4-FFF2-40B4-BE49-F238E27FC236}">
                <a16:creationId xmlns:a16="http://schemas.microsoft.com/office/drawing/2014/main" id="{6800F5E6-308B-47F7-AF92-2C3568AC719D}"/>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11607" b="11607"/>
          <a:stretch>
            <a:fillRect/>
          </a:stretch>
        </p:blipFill>
        <p:spPr>
          <a:xfrm>
            <a:off x="0" y="0"/>
            <a:ext cx="12192000" cy="4914900"/>
          </a:xfrm>
        </p:spPr>
      </p:pic>
    </p:spTree>
    <p:extLst>
      <p:ext uri="{BB962C8B-B14F-4D97-AF65-F5344CB8AC3E}">
        <p14:creationId xmlns:p14="http://schemas.microsoft.com/office/powerpoint/2010/main" val="14076576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2000">
        <p15:prstTrans prst="wind"/>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250" fill="hold"/>
                                        <p:tgtEl>
                                          <p:spTgt spid="2"/>
                                        </p:tgtEl>
                                        <p:attrNameLst>
                                          <p:attrName>ppt_w</p:attrName>
                                        </p:attrNameLst>
                                      </p:cBhvr>
                                      <p:tavLst>
                                        <p:tav tm="0">
                                          <p:val>
                                            <p:fltVal val="0"/>
                                          </p:val>
                                        </p:tav>
                                        <p:tav tm="100000">
                                          <p:val>
                                            <p:strVal val="#ppt_w"/>
                                          </p:val>
                                        </p:tav>
                                      </p:tavLst>
                                    </p:anim>
                                    <p:anim calcmode="lin" valueType="num">
                                      <p:cBhvr>
                                        <p:cTn id="8" dur="1250" fill="hold"/>
                                        <p:tgtEl>
                                          <p:spTgt spid="2"/>
                                        </p:tgtEl>
                                        <p:attrNameLst>
                                          <p:attrName>ppt_h</p:attrName>
                                        </p:attrNameLst>
                                      </p:cBhvr>
                                      <p:tavLst>
                                        <p:tav tm="0">
                                          <p:val>
                                            <p:fltVal val="0"/>
                                          </p:val>
                                        </p:tav>
                                        <p:tav tm="100000">
                                          <p:val>
                                            <p:strVal val="#ppt_h"/>
                                          </p:val>
                                        </p:tav>
                                      </p:tavLst>
                                    </p:anim>
                                    <p:animEffect transition="in" filter="fade">
                                      <p:cBhvr>
                                        <p:cTn id="9"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05C0997-CD86-7CCB-8C42-95A39FCE8E59}"/>
              </a:ext>
            </a:extLst>
          </p:cNvPr>
          <p:cNvSpPr>
            <a:spLocks noGrp="1"/>
          </p:cNvSpPr>
          <p:nvPr>
            <p:ph type="title"/>
          </p:nvPr>
        </p:nvSpPr>
        <p:spPr/>
        <p:txBody>
          <a:bodyPr>
            <a:normAutofit/>
          </a:bodyPr>
          <a:lstStyle/>
          <a:p>
            <a:r>
              <a:rPr lang="it-IT" sz="6600" b="1" spc="0" dirty="0">
                <a:ln w="6600">
                  <a:solidFill>
                    <a:schemeClr val="accent2"/>
                  </a:solidFill>
                  <a:prstDash val="solid"/>
                </a:ln>
                <a:solidFill>
                  <a:srgbClr val="FFFFFF"/>
                </a:solidFill>
                <a:effectLst>
                  <a:outerShdw dist="38100" dir="2700000" algn="tl" rotWithShape="0">
                    <a:schemeClr val="accent2"/>
                  </a:outerShdw>
                </a:effectLst>
              </a:rPr>
              <a:t>CHI È?</a:t>
            </a:r>
          </a:p>
        </p:txBody>
      </p:sp>
      <p:sp>
        <p:nvSpPr>
          <p:cNvPr id="3" name="Segnaposto contenuto 2">
            <a:extLst>
              <a:ext uri="{FF2B5EF4-FFF2-40B4-BE49-F238E27FC236}">
                <a16:creationId xmlns:a16="http://schemas.microsoft.com/office/drawing/2014/main" id="{D25D69B7-6A4B-D41E-F61A-183FAF83190F}"/>
              </a:ext>
            </a:extLst>
          </p:cNvPr>
          <p:cNvSpPr>
            <a:spLocks noGrp="1"/>
          </p:cNvSpPr>
          <p:nvPr>
            <p:ph idx="1"/>
          </p:nvPr>
        </p:nvSpPr>
        <p:spPr>
          <a:xfrm>
            <a:off x="1097279" y="2441541"/>
            <a:ext cx="5313045" cy="2846895"/>
          </a:xfrm>
        </p:spPr>
        <p:txBody>
          <a:bodyPr>
            <a:normAutofit fontScale="92500" lnSpcReduction="10000"/>
          </a:bodyPr>
          <a:lstStyle/>
          <a:p>
            <a:pPr marL="0" indent="0" algn="just">
              <a:buNone/>
            </a:pPr>
            <a:r>
              <a:rPr lang="it-IT" sz="2800" dirty="0"/>
              <a:t>La </a:t>
            </a:r>
            <a:r>
              <a:rPr lang="it-IT" sz="2800" b="1" i="1" dirty="0">
                <a:solidFill>
                  <a:srgbClr val="057CAC"/>
                </a:solidFill>
              </a:rPr>
              <a:t>Madonna della lettera</a:t>
            </a:r>
            <a:r>
              <a:rPr lang="it-IT" sz="2800" dirty="0">
                <a:solidFill>
                  <a:srgbClr val="057CAC"/>
                </a:solidFill>
              </a:rPr>
              <a:t> </a:t>
            </a:r>
            <a:r>
              <a:rPr lang="it-IT" sz="2800" dirty="0"/>
              <a:t>è la santa patrona di Messina. </a:t>
            </a:r>
          </a:p>
          <a:p>
            <a:pPr marL="0" indent="0" algn="just">
              <a:buNone/>
            </a:pPr>
            <a:r>
              <a:rPr lang="it-IT" sz="2800" dirty="0"/>
              <a:t>Il </a:t>
            </a:r>
            <a:r>
              <a:rPr lang="it-IT" sz="2800" b="1" dirty="0">
                <a:solidFill>
                  <a:srgbClr val="057CAC"/>
                </a:solidFill>
              </a:rPr>
              <a:t>3 giugno </a:t>
            </a:r>
            <a:r>
              <a:rPr lang="it-IT" sz="2800" dirty="0"/>
              <a:t>si svolge la processione del simulacro della Madonna che tiene in mano la lettera scritta ai messinesi; la lettera conteneva la benedizione ai cittadini di Messina ed era legata con una ciocca di capelli della Madonna. </a:t>
            </a:r>
          </a:p>
          <a:p>
            <a:endParaRPr lang="it-IT" dirty="0"/>
          </a:p>
        </p:txBody>
      </p:sp>
      <p:pic>
        <p:nvPicPr>
          <p:cNvPr id="4" name="Immagine 3">
            <a:extLst>
              <a:ext uri="{FF2B5EF4-FFF2-40B4-BE49-F238E27FC236}">
                <a16:creationId xmlns:a16="http://schemas.microsoft.com/office/drawing/2014/main" id="{ED0ED114-D284-858C-393E-82DD80DFA3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6650" y="2360464"/>
            <a:ext cx="2934750" cy="3009047"/>
          </a:xfrm>
          <a:prstGeom prst="snip2DiagRect">
            <a:avLst/>
          </a:prstGeom>
          <a:solidFill>
            <a:srgbClr val="FFFFFF">
              <a:shade val="85000"/>
            </a:srgbClr>
          </a:solidFill>
          <a:ln w="88900" cap="sq">
            <a:solidFill>
              <a:srgbClr val="FFFFFF"/>
            </a:solidFill>
            <a:miter lim="800000"/>
          </a:ln>
          <a:effectLst>
            <a:glow rad="101600">
              <a:schemeClr val="accent2">
                <a:satMod val="175000"/>
                <a:alpha val="40000"/>
              </a:schemeClr>
            </a:glow>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884093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250"/>
                                        <p:tgtEl>
                                          <p:spTgt spid="2"/>
                                        </p:tgtEl>
                                      </p:cBhvr>
                                    </p:animEffect>
                                  </p:childTnLst>
                                </p:cTn>
                              </p:par>
                            </p:childTnLst>
                          </p:cTn>
                        </p:par>
                        <p:par>
                          <p:cTn id="8" fill="hold">
                            <p:stCondLst>
                              <p:cond delay="125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childTnLst>
                                </p:cTn>
                              </p:par>
                            </p:childTnLst>
                          </p:cTn>
                        </p:par>
                        <p:par>
                          <p:cTn id="12" fill="hold">
                            <p:stCondLst>
                              <p:cond delay="225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childTnLst>
                                </p:cTn>
                              </p:par>
                            </p:childTnLst>
                          </p:cTn>
                        </p:par>
                        <p:par>
                          <p:cTn id="16" fill="hold">
                            <p:stCondLst>
                              <p:cond delay="325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testo 3">
            <a:extLst>
              <a:ext uri="{FF2B5EF4-FFF2-40B4-BE49-F238E27FC236}">
                <a16:creationId xmlns:a16="http://schemas.microsoft.com/office/drawing/2014/main" id="{9BD4F9AA-A6AD-2877-AD67-1E114A81FEDB}"/>
              </a:ext>
            </a:extLst>
          </p:cNvPr>
          <p:cNvSpPr>
            <a:spLocks noGrp="1"/>
          </p:cNvSpPr>
          <p:nvPr>
            <p:ph type="body" sz="half" idx="2"/>
          </p:nvPr>
        </p:nvSpPr>
        <p:spPr>
          <a:xfrm>
            <a:off x="1039368" y="5221224"/>
            <a:ext cx="10113264" cy="594360"/>
          </a:xfrm>
        </p:spPr>
        <p:txBody>
          <a:bodyPr>
            <a:noAutofit/>
          </a:bodyPr>
          <a:lstStyle/>
          <a:p>
            <a:pPr algn="ctr"/>
            <a:r>
              <a:rPr lang="it-IT" sz="2800" dirty="0"/>
              <a:t>La frase </a:t>
            </a:r>
            <a:r>
              <a:rPr lang="it-IT" sz="2800" i="1" dirty="0"/>
              <a:t>Vos et ipsam Civitatem benedicimus</a:t>
            </a:r>
            <a:r>
              <a:rPr lang="it-IT" sz="2800" dirty="0"/>
              <a:t> (“</a:t>
            </a:r>
            <a:r>
              <a:rPr lang="it-IT" sz="2800" b="1" dirty="0">
                <a:solidFill>
                  <a:schemeClr val="bg1"/>
                </a:solidFill>
              </a:rPr>
              <a:t>Benediciamo voi e la vostra Città</a:t>
            </a:r>
            <a:r>
              <a:rPr lang="it-IT" sz="2800" dirty="0"/>
              <a:t>”) è oggi scritta a caratteri cubitali alla base della stele della Madonnina sul braccio estremo al porto di Messina.</a:t>
            </a:r>
          </a:p>
          <a:p>
            <a:endParaRPr lang="it-IT" sz="2800" dirty="0"/>
          </a:p>
        </p:txBody>
      </p:sp>
      <p:pic>
        <p:nvPicPr>
          <p:cNvPr id="5" name="Immagine 4">
            <a:extLst>
              <a:ext uri="{FF2B5EF4-FFF2-40B4-BE49-F238E27FC236}">
                <a16:creationId xmlns:a16="http://schemas.microsoft.com/office/drawing/2014/main" id="{8C2F1C00-2109-8210-DC33-6DA7866A40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82762" y="0"/>
            <a:ext cx="7826476" cy="5004619"/>
          </a:xfrm>
          <a:prstGeom prst="rect">
            <a:avLst/>
          </a:prstGeom>
          <a:ln>
            <a:noFill/>
          </a:ln>
          <a:effectLst>
            <a:softEdge rad="112500"/>
          </a:effectLst>
        </p:spPr>
      </p:pic>
    </p:spTree>
    <p:extLst>
      <p:ext uri="{BB962C8B-B14F-4D97-AF65-F5344CB8AC3E}">
        <p14:creationId xmlns:p14="http://schemas.microsoft.com/office/powerpoint/2010/main" val="126468707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250"/>
                                        <p:tgtEl>
                                          <p:spTgt spid="5"/>
                                        </p:tgtEl>
                                      </p:cBhvr>
                                    </p:animEffect>
                                  </p:childTnLst>
                                </p:cTn>
                              </p:par>
                            </p:childTnLst>
                          </p:cTn>
                        </p:par>
                        <p:par>
                          <p:cTn id="8" fill="hold">
                            <p:stCondLst>
                              <p:cond delay="1250"/>
                            </p:stCondLst>
                            <p:childTnLst>
                              <p:par>
                                <p:cTn id="9" presetID="16" presetClass="entr" presetSubtype="21"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barn(inVertical)">
                                      <p:cBhvr>
                                        <p:cTn id="11"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79BBD5-FA09-CD10-4D27-A087E5507AC8}"/>
              </a:ext>
            </a:extLst>
          </p:cNvPr>
          <p:cNvSpPr>
            <a:spLocks noGrp="1"/>
          </p:cNvSpPr>
          <p:nvPr>
            <p:ph type="title"/>
          </p:nvPr>
        </p:nvSpPr>
        <p:spPr/>
        <p:txBody>
          <a:bodyPr>
            <a:normAutofit/>
          </a:bodyPr>
          <a:lstStyle/>
          <a:p>
            <a:r>
              <a:rPr lang="it-IT" sz="6600" b="1" spc="0" dirty="0">
                <a:ln w="6600">
                  <a:solidFill>
                    <a:schemeClr val="accent2"/>
                  </a:solidFill>
                  <a:prstDash val="solid"/>
                </a:ln>
                <a:solidFill>
                  <a:srgbClr val="FFFFFF"/>
                </a:solidFill>
                <a:effectLst>
                  <a:outerShdw blurRad="38100" dist="38100" dir="2700000" algn="tl">
                    <a:srgbClr val="000000">
                      <a:alpha val="43137"/>
                    </a:srgbClr>
                  </a:outerShdw>
                </a:effectLst>
              </a:rPr>
              <a:t>LA STORIA</a:t>
            </a:r>
          </a:p>
        </p:txBody>
      </p:sp>
      <p:sp>
        <p:nvSpPr>
          <p:cNvPr id="3" name="Segnaposto contenuto 2">
            <a:extLst>
              <a:ext uri="{FF2B5EF4-FFF2-40B4-BE49-F238E27FC236}">
                <a16:creationId xmlns:a16="http://schemas.microsoft.com/office/drawing/2014/main" id="{AF020579-98C1-FFEB-570B-849FFB1B3B1E}"/>
              </a:ext>
            </a:extLst>
          </p:cNvPr>
          <p:cNvSpPr>
            <a:spLocks noGrp="1"/>
          </p:cNvSpPr>
          <p:nvPr>
            <p:ph idx="1"/>
          </p:nvPr>
        </p:nvSpPr>
        <p:spPr>
          <a:xfrm>
            <a:off x="1097280" y="1987136"/>
            <a:ext cx="5834462" cy="4023360"/>
          </a:xfrm>
        </p:spPr>
        <p:txBody>
          <a:bodyPr/>
          <a:lstStyle/>
          <a:p>
            <a:r>
              <a:rPr lang="it-IT" dirty="0"/>
              <a:t>Sono tante le storie che legano la città di Messina alla figura di Maria, la Vergine è stata d’aiuto nei momenti di difficoltà che la città ha subito nella sua lunga storia: Si racconta che abbia difeso la città di Messina dall’attacco degli </a:t>
            </a:r>
            <a:r>
              <a:rPr lang="it-IT" b="1" dirty="0">
                <a:solidFill>
                  <a:srgbClr val="2683C6"/>
                </a:solidFill>
              </a:rPr>
              <a:t>angioini</a:t>
            </a:r>
            <a:r>
              <a:rPr lang="it-IT" dirty="0">
                <a:solidFill>
                  <a:srgbClr val="2683C6"/>
                </a:solidFill>
              </a:rPr>
              <a:t> </a:t>
            </a:r>
            <a:r>
              <a:rPr lang="it-IT" dirty="0"/>
              <a:t>col suo manto, apparendo sul colle della </a:t>
            </a:r>
            <a:r>
              <a:rPr lang="it-IT" b="1" dirty="0">
                <a:solidFill>
                  <a:srgbClr val="2683C6"/>
                </a:solidFill>
              </a:rPr>
              <a:t>caparrina</a:t>
            </a:r>
            <a:r>
              <a:rPr lang="it-IT" dirty="0"/>
              <a:t>, a tal proposito si racconta che “inviò” una nave carica di viveri per sostenere i messinesi durante il periodo della guerra del Vespro. La nave chiamata “</a:t>
            </a:r>
            <a:r>
              <a:rPr lang="it-IT" i="1" dirty="0"/>
              <a:t>vascedduzzo</a:t>
            </a:r>
            <a:r>
              <a:rPr lang="it-IT" dirty="0"/>
              <a:t>” in dialetto messinese, venne poi riprodotta sotto forma di baretta per essere trasportata durante la processione del </a:t>
            </a:r>
            <a:r>
              <a:rPr lang="it-IT" i="1" dirty="0"/>
              <a:t>Corpus Domini</a:t>
            </a:r>
            <a:r>
              <a:rPr lang="it-IT" dirty="0"/>
              <a:t>. Il giorno del Corpus Domini viene condotto a spalla sino al duomo dove viene aggiunta la reliquia con i capelli della Madonna. </a:t>
            </a:r>
          </a:p>
          <a:p>
            <a:endParaRPr lang="it-IT" dirty="0"/>
          </a:p>
        </p:txBody>
      </p:sp>
      <p:pic>
        <p:nvPicPr>
          <p:cNvPr id="4" name="Immagine 3">
            <a:extLst>
              <a:ext uri="{FF2B5EF4-FFF2-40B4-BE49-F238E27FC236}">
                <a16:creationId xmlns:a16="http://schemas.microsoft.com/office/drawing/2014/main" id="{446FA262-7431-A5AE-39EC-1A63A45BC0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6328" y="2597950"/>
            <a:ext cx="3778392" cy="2518928"/>
          </a:xfrm>
          <a:prstGeom prst="roundRect">
            <a:avLst>
              <a:gd name="adj" fmla="val 8594"/>
            </a:avLst>
          </a:prstGeom>
          <a:solidFill>
            <a:srgbClr val="FFFFFF">
              <a:shade val="85000"/>
            </a:srgbClr>
          </a:solidFill>
          <a:ln>
            <a:noFill/>
          </a:ln>
          <a:effectLst>
            <a:glow rad="101600">
              <a:schemeClr val="accent2">
                <a:satMod val="175000"/>
                <a:alpha val="40000"/>
              </a:schemeClr>
            </a:glow>
            <a:reflection blurRad="12700" stA="38000" endPos="28000" dist="5000" dir="5400000" sy="-100000" algn="bl" rotWithShape="0"/>
          </a:effectLst>
        </p:spPr>
      </p:pic>
    </p:spTree>
    <p:extLst>
      <p:ext uri="{BB962C8B-B14F-4D97-AF65-F5344CB8AC3E}">
        <p14:creationId xmlns:p14="http://schemas.microsoft.com/office/powerpoint/2010/main" val="33859158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250"/>
                                        <p:tgtEl>
                                          <p:spTgt spid="2"/>
                                        </p:tgtEl>
                                      </p:cBhvr>
                                    </p:animEffect>
                                  </p:childTnLst>
                                </p:cTn>
                              </p:par>
                            </p:childTnLst>
                          </p:cTn>
                        </p:par>
                        <p:par>
                          <p:cTn id="8" fill="hold">
                            <p:stCondLst>
                              <p:cond delay="1250"/>
                            </p:stCondLst>
                            <p:childTnLst>
                              <p:par>
                                <p:cTn id="9" presetID="42"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2250"/>
                            </p:stCondLst>
                            <p:childTnLst>
                              <p:par>
                                <p:cTn id="15" presetID="21" presetClass="entr" presetSubtype="1"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B89F87D-6007-1D63-5642-C625B7029316}"/>
              </a:ext>
            </a:extLst>
          </p:cNvPr>
          <p:cNvSpPr>
            <a:spLocks noGrp="1"/>
          </p:cNvSpPr>
          <p:nvPr>
            <p:ph type="ctrTitle"/>
          </p:nvPr>
        </p:nvSpPr>
        <p:spPr/>
        <p:txBody>
          <a:bodyPr/>
          <a:lstStyle/>
          <a:p>
            <a:pPr algn="ctr"/>
            <a:r>
              <a:rPr lang="it-IT" b="1" spc="0" dirty="0">
                <a:ln w="22225">
                  <a:solidFill>
                    <a:schemeClr val="accent2"/>
                  </a:solidFill>
                  <a:prstDash val="solid"/>
                </a:ln>
                <a:solidFill>
                  <a:schemeClr val="accent2">
                    <a:lumMod val="40000"/>
                    <a:lumOff val="60000"/>
                  </a:schemeClr>
                </a:solidFill>
              </a:rPr>
              <a:t>MADONNA DEL BUON VIAGGIO AL RINGO</a:t>
            </a:r>
          </a:p>
        </p:txBody>
      </p:sp>
      <p:sp>
        <p:nvSpPr>
          <p:cNvPr id="3" name="Sottotitolo 2">
            <a:extLst>
              <a:ext uri="{FF2B5EF4-FFF2-40B4-BE49-F238E27FC236}">
                <a16:creationId xmlns:a16="http://schemas.microsoft.com/office/drawing/2014/main" id="{F4AA1DEE-28CC-721A-E890-D5C27FEA1208}"/>
              </a:ext>
            </a:extLst>
          </p:cNvPr>
          <p:cNvSpPr>
            <a:spLocks noGrp="1"/>
          </p:cNvSpPr>
          <p:nvPr>
            <p:ph type="subTitle" idx="1"/>
          </p:nvPr>
        </p:nvSpPr>
        <p:spPr/>
        <p:txBody>
          <a:bodyPr/>
          <a:lstStyle/>
          <a:p>
            <a:endParaRPr lang="it-IT" dirty="0"/>
          </a:p>
        </p:txBody>
      </p:sp>
    </p:spTree>
    <p:extLst>
      <p:ext uri="{BB962C8B-B14F-4D97-AF65-F5344CB8AC3E}">
        <p14:creationId xmlns:p14="http://schemas.microsoft.com/office/powerpoint/2010/main" val="13322981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2000">
        <p15:prstTrans prst="curtains"/>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6566626-93E2-3410-8FB3-23E6A066CD3A}"/>
              </a:ext>
            </a:extLst>
          </p:cNvPr>
          <p:cNvSpPr>
            <a:spLocks noGrp="1"/>
          </p:cNvSpPr>
          <p:nvPr>
            <p:ph type="title"/>
          </p:nvPr>
        </p:nvSpPr>
        <p:spPr/>
        <p:txBody>
          <a:bodyPr>
            <a:normAutofit/>
          </a:bodyPr>
          <a:lstStyle/>
          <a:p>
            <a:r>
              <a:rPr lang="it-IT" sz="6600" b="1" spc="0" dirty="0">
                <a:ln w="6600">
                  <a:solidFill>
                    <a:schemeClr val="accent2"/>
                  </a:solidFill>
                  <a:prstDash val="solid"/>
                </a:ln>
                <a:solidFill>
                  <a:srgbClr val="FFFFFF"/>
                </a:solidFill>
                <a:effectLst>
                  <a:outerShdw dist="38100" dir="2700000" algn="tl" rotWithShape="0">
                    <a:schemeClr val="accent2"/>
                  </a:outerShdw>
                </a:effectLst>
              </a:rPr>
              <a:t>LA STORIA</a:t>
            </a:r>
          </a:p>
        </p:txBody>
      </p:sp>
      <p:sp>
        <p:nvSpPr>
          <p:cNvPr id="3" name="Segnaposto contenuto 2">
            <a:extLst>
              <a:ext uri="{FF2B5EF4-FFF2-40B4-BE49-F238E27FC236}">
                <a16:creationId xmlns:a16="http://schemas.microsoft.com/office/drawing/2014/main" id="{3FE7890B-86D1-7DE2-24B2-48681D73B9EE}"/>
              </a:ext>
            </a:extLst>
          </p:cNvPr>
          <p:cNvSpPr>
            <a:spLocks noGrp="1"/>
          </p:cNvSpPr>
          <p:nvPr>
            <p:ph idx="1"/>
          </p:nvPr>
        </p:nvSpPr>
        <p:spPr>
          <a:xfrm>
            <a:off x="1097280" y="2234969"/>
            <a:ext cx="5598488" cy="3621002"/>
          </a:xfrm>
        </p:spPr>
        <p:txBody>
          <a:bodyPr>
            <a:normAutofit/>
          </a:bodyPr>
          <a:lstStyle/>
          <a:p>
            <a:pPr algn="just"/>
            <a:r>
              <a:rPr lang="it-IT" sz="2600" dirty="0"/>
              <a:t>La città di Messina è stata sempre devota al culto Cristiano soprattutto quello legato alla Madonna. Una di questi è rappresentato dalla devozione per la Madonna del Buon Viaggio presso la chiesa del Ringo. Il </a:t>
            </a:r>
            <a:r>
              <a:rPr lang="it-IT" sz="2600" b="1" dirty="0">
                <a:solidFill>
                  <a:srgbClr val="2683C6"/>
                </a:solidFill>
              </a:rPr>
              <a:t>Ringo</a:t>
            </a:r>
            <a:r>
              <a:rPr lang="it-IT" sz="2600" dirty="0"/>
              <a:t> è un borgo messinese e nel lontano 1598 fu proprio lì che venne costruito un oratorio grazie a </a:t>
            </a:r>
            <a:r>
              <a:rPr lang="it-IT" sz="2600" b="1" dirty="0">
                <a:solidFill>
                  <a:srgbClr val="2683C6"/>
                </a:solidFill>
              </a:rPr>
              <a:t>Don Lorenzo abate</a:t>
            </a:r>
            <a:r>
              <a:rPr lang="it-IT" sz="2600" dirty="0"/>
              <a:t>.</a:t>
            </a:r>
          </a:p>
          <a:p>
            <a:endParaRPr lang="it-IT" dirty="0"/>
          </a:p>
        </p:txBody>
      </p:sp>
      <p:pic>
        <p:nvPicPr>
          <p:cNvPr id="4" name="Immagine 3">
            <a:extLst>
              <a:ext uri="{FF2B5EF4-FFF2-40B4-BE49-F238E27FC236}">
                <a16:creationId xmlns:a16="http://schemas.microsoft.com/office/drawing/2014/main" id="{59AFED33-F0E4-B495-7932-30A39DAEC7C0}"/>
              </a:ext>
            </a:extLst>
          </p:cNvPr>
          <p:cNvPicPr>
            <a:picLocks noChangeAspect="1"/>
          </p:cNvPicPr>
          <p:nvPr/>
        </p:nvPicPr>
        <p:blipFill>
          <a:blip r:embed="rId2"/>
          <a:stretch>
            <a:fillRect/>
          </a:stretch>
        </p:blipFill>
        <p:spPr>
          <a:xfrm rot="1587426">
            <a:off x="7065001" y="1571856"/>
            <a:ext cx="4643970" cy="4947225"/>
          </a:xfrm>
          <a:prstGeom prst="rect">
            <a:avLst/>
          </a:prstGeom>
          <a:effectLst>
            <a:glow rad="101600">
              <a:srgbClr val="2683C6"/>
            </a:glow>
          </a:effectLst>
        </p:spPr>
      </p:pic>
    </p:spTree>
    <p:extLst>
      <p:ext uri="{BB962C8B-B14F-4D97-AF65-F5344CB8AC3E}">
        <p14:creationId xmlns:p14="http://schemas.microsoft.com/office/powerpoint/2010/main" val="75198720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250"/>
                                        <p:tgtEl>
                                          <p:spTgt spid="2"/>
                                        </p:tgtEl>
                                      </p:cBhvr>
                                    </p:animEffect>
                                  </p:childTnLst>
                                </p:cTn>
                              </p:par>
                            </p:childTnLst>
                          </p:cTn>
                        </p:par>
                        <p:par>
                          <p:cTn id="8" fill="hold">
                            <p:stCondLst>
                              <p:cond delay="1250"/>
                            </p:stCondLst>
                            <p:childTnLst>
                              <p:par>
                                <p:cTn id="9" presetID="53" presetClass="entr" presetSubtype="16"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2"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3" dur="1000"/>
                                        <p:tgtEl>
                                          <p:spTgt spid="3">
                                            <p:txEl>
                                              <p:pRg st="0" end="0"/>
                                            </p:txEl>
                                          </p:spTgt>
                                        </p:tgtEl>
                                      </p:cBhvr>
                                    </p:animEffect>
                                  </p:childTnLst>
                                </p:cTn>
                              </p:par>
                            </p:childTnLst>
                          </p:cTn>
                        </p:par>
                        <p:par>
                          <p:cTn id="14" fill="hold">
                            <p:stCondLst>
                              <p:cond delay="2250"/>
                            </p:stCondLst>
                            <p:childTnLst>
                              <p:par>
                                <p:cTn id="15" presetID="2" presetClass="entr" presetSubtype="4"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1000" fill="hold"/>
                                        <p:tgtEl>
                                          <p:spTgt spid="4"/>
                                        </p:tgtEl>
                                        <p:attrNameLst>
                                          <p:attrName>ppt_x</p:attrName>
                                        </p:attrNameLst>
                                      </p:cBhvr>
                                      <p:tavLst>
                                        <p:tav tm="0">
                                          <p:val>
                                            <p:strVal val="#ppt_x"/>
                                          </p:val>
                                        </p:tav>
                                        <p:tav tm="100000">
                                          <p:val>
                                            <p:strVal val="#ppt_x"/>
                                          </p:val>
                                        </p:tav>
                                      </p:tavLst>
                                    </p:anim>
                                    <p:anim calcmode="lin" valueType="num">
                                      <p:cBhvr additive="base">
                                        <p:cTn id="1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A0C9685-0A81-0182-6709-B5F823EFEBBD}"/>
              </a:ext>
            </a:extLst>
          </p:cNvPr>
          <p:cNvSpPr>
            <a:spLocks noGrp="1"/>
          </p:cNvSpPr>
          <p:nvPr>
            <p:ph type="title"/>
          </p:nvPr>
        </p:nvSpPr>
        <p:spPr>
          <a:xfrm>
            <a:off x="1127760" y="158784"/>
            <a:ext cx="10058400" cy="1450757"/>
          </a:xfrm>
        </p:spPr>
        <p:txBody>
          <a:bodyPr>
            <a:normAutofit/>
          </a:bodyPr>
          <a:lstStyle/>
          <a:p>
            <a:r>
              <a:rPr lang="it-IT" sz="6600" b="1" spc="0" dirty="0">
                <a:ln w="6600">
                  <a:solidFill>
                    <a:schemeClr val="accent2"/>
                  </a:solidFill>
                  <a:prstDash val="solid"/>
                </a:ln>
                <a:solidFill>
                  <a:srgbClr val="FFFFFF"/>
                </a:solidFill>
                <a:effectLst>
                  <a:outerShdw dist="38100" dir="2700000" algn="tl" rotWithShape="0">
                    <a:schemeClr val="accent2"/>
                  </a:outerShdw>
                </a:effectLst>
              </a:rPr>
              <a:t>LA CHIESA</a:t>
            </a:r>
          </a:p>
        </p:txBody>
      </p:sp>
      <p:sp>
        <p:nvSpPr>
          <p:cNvPr id="3" name="Segnaposto contenuto 2">
            <a:extLst>
              <a:ext uri="{FF2B5EF4-FFF2-40B4-BE49-F238E27FC236}">
                <a16:creationId xmlns:a16="http://schemas.microsoft.com/office/drawing/2014/main" id="{80ACC500-CFD4-B9DA-DA7C-B57AF27D1A65}"/>
              </a:ext>
            </a:extLst>
          </p:cNvPr>
          <p:cNvSpPr>
            <a:spLocks noGrp="1"/>
          </p:cNvSpPr>
          <p:nvPr>
            <p:ph idx="1"/>
          </p:nvPr>
        </p:nvSpPr>
        <p:spPr>
          <a:xfrm>
            <a:off x="949796" y="2438399"/>
            <a:ext cx="4998720" cy="3637171"/>
          </a:xfrm>
        </p:spPr>
        <p:txBody>
          <a:bodyPr/>
          <a:lstStyle/>
          <a:p>
            <a:r>
              <a:rPr lang="it-IT" sz="2800" dirty="0"/>
              <a:t>La chiesa è chiamata di </a:t>
            </a:r>
            <a:r>
              <a:rPr lang="it-IT" sz="2800" b="1" dirty="0">
                <a:solidFill>
                  <a:srgbClr val="2683C6"/>
                </a:solidFill>
              </a:rPr>
              <a:t>«Gesù e della Madonna del Buon viaggio» </a:t>
            </a:r>
            <a:r>
              <a:rPr lang="it-IT" sz="2800" dirty="0"/>
              <a:t>poiché in passato era visitata da «chiunque dovesse prendere il mare», al fine di chiedere protezione durante il viaggio (un buon viaggio) con una preghiera.</a:t>
            </a:r>
          </a:p>
          <a:p>
            <a:pPr marL="0" indent="0">
              <a:buNone/>
            </a:pPr>
            <a:endParaRPr lang="it-IT" dirty="0"/>
          </a:p>
        </p:txBody>
      </p:sp>
      <p:pic>
        <p:nvPicPr>
          <p:cNvPr id="4" name="Immagine 3">
            <a:extLst>
              <a:ext uri="{FF2B5EF4-FFF2-40B4-BE49-F238E27FC236}">
                <a16:creationId xmlns:a16="http://schemas.microsoft.com/office/drawing/2014/main" id="{043A74A1-EA3F-9D7A-4345-D96B854836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3832" y="2344107"/>
            <a:ext cx="4338796" cy="3412800"/>
          </a:xfrm>
          <a:prstGeom prst="rect">
            <a:avLst/>
          </a:prstGeom>
          <a:ln w="190500" cap="sq">
            <a:solidFill>
              <a:srgbClr val="2683C6"/>
            </a:solidFill>
            <a:prstDash val="solid"/>
            <a:miter lim="800000"/>
          </a:ln>
          <a:effectLst>
            <a:glow rad="101600">
              <a:srgbClr val="2683C6">
                <a:alpha val="40000"/>
              </a:srgbClr>
            </a:glow>
            <a:outerShdw blurRad="254000" algn="bl" rotWithShape="0">
              <a:srgbClr val="2683C6">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0690015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250"/>
                                        <p:tgtEl>
                                          <p:spTgt spid="2"/>
                                        </p:tgtEl>
                                      </p:cBhvr>
                                    </p:animEffect>
                                  </p:childTnLst>
                                </p:cTn>
                              </p:par>
                            </p:childTnLst>
                          </p:cTn>
                        </p:par>
                        <p:par>
                          <p:cTn id="8" fill="hold">
                            <p:stCondLst>
                              <p:cond delay="125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childTnLst>
                                </p:cTn>
                              </p:par>
                            </p:childTnLst>
                          </p:cTn>
                        </p:par>
                        <p:par>
                          <p:cTn id="12" fill="hold">
                            <p:stCondLst>
                              <p:cond delay="2250"/>
                            </p:stCondLst>
                            <p:childTnLst>
                              <p:par>
                                <p:cTn id="13" presetID="53" presetClass="entr" presetSubtype="16"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Effect transition="in" filter="fade">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5102BE1-1CAC-7C8E-4815-1C2876B5941D}"/>
              </a:ext>
            </a:extLst>
          </p:cNvPr>
          <p:cNvSpPr>
            <a:spLocks noGrp="1"/>
          </p:cNvSpPr>
          <p:nvPr>
            <p:ph type="title"/>
          </p:nvPr>
        </p:nvSpPr>
        <p:spPr/>
        <p:txBody>
          <a:bodyPr>
            <a:normAutofit/>
          </a:bodyPr>
          <a:lstStyle/>
          <a:p>
            <a:r>
              <a:rPr lang="it-IT" sz="6600" b="1" spc="0" dirty="0">
                <a:ln w="6600">
                  <a:solidFill>
                    <a:schemeClr val="accent2"/>
                  </a:solidFill>
                  <a:prstDash val="solid"/>
                </a:ln>
                <a:solidFill>
                  <a:srgbClr val="FFFFFF"/>
                </a:solidFill>
                <a:effectLst>
                  <a:outerShdw dist="38100" dir="2700000" algn="tl" rotWithShape="0">
                    <a:schemeClr val="accent2"/>
                  </a:outerShdw>
                </a:effectLst>
              </a:rPr>
              <a:t>LA PROCESSIONE</a:t>
            </a:r>
          </a:p>
        </p:txBody>
      </p:sp>
      <p:sp>
        <p:nvSpPr>
          <p:cNvPr id="3" name="Segnaposto contenuto 2">
            <a:extLst>
              <a:ext uri="{FF2B5EF4-FFF2-40B4-BE49-F238E27FC236}">
                <a16:creationId xmlns:a16="http://schemas.microsoft.com/office/drawing/2014/main" id="{EB6170B3-DE7F-1C8F-3A85-C047F0010CD4}"/>
              </a:ext>
            </a:extLst>
          </p:cNvPr>
          <p:cNvSpPr>
            <a:spLocks noGrp="1"/>
          </p:cNvSpPr>
          <p:nvPr>
            <p:ph idx="1"/>
          </p:nvPr>
        </p:nvSpPr>
        <p:spPr>
          <a:xfrm>
            <a:off x="1097280" y="2198159"/>
            <a:ext cx="5180972" cy="3412800"/>
          </a:xfrm>
        </p:spPr>
        <p:txBody>
          <a:bodyPr>
            <a:normAutofit fontScale="25000" lnSpcReduction="20000"/>
          </a:bodyPr>
          <a:lstStyle/>
          <a:p>
            <a:pPr algn="just"/>
            <a:r>
              <a:rPr lang="it-IT" sz="11200" dirty="0"/>
              <a:t>La </a:t>
            </a:r>
            <a:r>
              <a:rPr lang="it-IT" sz="11200" b="1" dirty="0">
                <a:solidFill>
                  <a:srgbClr val="2683C6"/>
                </a:solidFill>
              </a:rPr>
              <a:t>processione</a:t>
            </a:r>
            <a:r>
              <a:rPr lang="it-IT" sz="11200" dirty="0"/>
              <a:t> della Madonna del Buon Viaggio si svolge ogni ultima domenica di agosto, insieme al caratteristico palo a mare, una sorta di albero della cuccagna proteso sul mare orizzontalmente. Nelle prime ore del pomeriggio si svolge anche un palio marinaro. Conclude la festa la storica esibizione del «cavadduzzu e l’</a:t>
            </a:r>
            <a:r>
              <a:rPr lang="it-IT" sz="11200" dirty="0" err="1"/>
              <a:t>Omu</a:t>
            </a:r>
            <a:r>
              <a:rPr lang="it-IT" sz="11200" dirty="0"/>
              <a:t>  </a:t>
            </a:r>
            <a:r>
              <a:rPr lang="it-IT" sz="11200" dirty="0" err="1"/>
              <a:t>sabbaggiu</a:t>
            </a:r>
            <a:r>
              <a:rPr lang="it-IT" sz="11200" dirty="0"/>
              <a:t>».</a:t>
            </a:r>
          </a:p>
          <a:p>
            <a:endParaRPr lang="it-IT" dirty="0"/>
          </a:p>
        </p:txBody>
      </p:sp>
      <p:pic>
        <p:nvPicPr>
          <p:cNvPr id="4" name="Immagine 3">
            <a:extLst>
              <a:ext uri="{FF2B5EF4-FFF2-40B4-BE49-F238E27FC236}">
                <a16:creationId xmlns:a16="http://schemas.microsoft.com/office/drawing/2014/main" id="{D157DBCD-DC98-3AED-2456-08C3228ACA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5745" y="2198159"/>
            <a:ext cx="4675031" cy="3346812"/>
          </a:xfrm>
          <a:prstGeom prst="rect">
            <a:avLst/>
          </a:prstGeom>
          <a:ln w="190500" cap="sq">
            <a:solidFill>
              <a:srgbClr val="2683C6"/>
            </a:solidFill>
            <a:prstDash val="solid"/>
            <a:miter lim="800000"/>
          </a:ln>
          <a:effectLst>
            <a:outerShdw blurRad="254000" algn="bl" rotWithShape="0">
              <a:srgbClr val="2683C6">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16006738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250"/>
                                        <p:tgtEl>
                                          <p:spTgt spid="2"/>
                                        </p:tgtEl>
                                      </p:cBhvr>
                                    </p:animEffect>
                                  </p:childTnLst>
                                </p:cTn>
                              </p:par>
                            </p:childTnLst>
                          </p:cTn>
                        </p:par>
                        <p:par>
                          <p:cTn id="8" fill="hold">
                            <p:stCondLst>
                              <p:cond delay="1250"/>
                            </p:stCondLst>
                            <p:childTnLst>
                              <p:par>
                                <p:cTn id="9" presetID="42"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2250"/>
                            </p:stCondLst>
                            <p:childTnLst>
                              <p:par>
                                <p:cTn id="15" presetID="22" presetClass="entr" presetSubtype="1"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Retrospettivo">
  <a:themeElements>
    <a:clrScheme name="Retrospettivo">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ttiv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ttivo">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0</TotalTime>
  <Words>1056</Words>
  <Application>Microsoft Office PowerPoint</Application>
  <PresentationFormat>Widescreen</PresentationFormat>
  <Paragraphs>60</Paragraphs>
  <Slides>21</Slides>
  <Notes>1</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21</vt:i4>
      </vt:variant>
    </vt:vector>
  </HeadingPairs>
  <TitlesOfParts>
    <vt:vector size="27" baseType="lpstr">
      <vt:lpstr>Adamina</vt:lpstr>
      <vt:lpstr>Calibri</vt:lpstr>
      <vt:lpstr>Calibri Light</vt:lpstr>
      <vt:lpstr>Courier Prime</vt:lpstr>
      <vt:lpstr>Wingdings</vt:lpstr>
      <vt:lpstr>Retrospettivo</vt:lpstr>
      <vt:lpstr>BENVENUTI A MESSINA!</vt:lpstr>
      <vt:lpstr>LA MADONNA DELLA LETTERA</vt:lpstr>
      <vt:lpstr>CHI È?</vt:lpstr>
      <vt:lpstr>Presentazione standard di PowerPoint</vt:lpstr>
      <vt:lpstr>LA STORIA</vt:lpstr>
      <vt:lpstr>MADONNA DEL BUON VIAGGIO AL RINGO</vt:lpstr>
      <vt:lpstr>LA STORIA</vt:lpstr>
      <vt:lpstr>LA CHIESA</vt:lpstr>
      <vt:lpstr>LA PROCESSIONE</vt:lpstr>
      <vt:lpstr>LA VARA</vt:lpstr>
      <vt:lpstr>Presentazione standard di PowerPoint</vt:lpstr>
      <vt:lpstr>LA FESTA DELL’ASSUNTA</vt:lpstr>
      <vt:lpstr>LA «MACCHINA DELLA VARA»:</vt:lpstr>
      <vt:lpstr>COM’E’ COMPOSTA?</vt:lpstr>
      <vt:lpstr>…INOLTRE</vt:lpstr>
      <vt:lpstr>FESTA DI SAN NICOLA</vt:lpstr>
      <vt:lpstr>LA VITA DEL SANTO</vt:lpstr>
      <vt:lpstr>IL CULTO</vt:lpstr>
      <vt:lpstr>IL PATRONO DI GANZIRRI</vt:lpstr>
      <vt:lpstr>INDICE</vt:lpstr>
      <vt:lpstr>GRAZIE PER L’ATTENZIONE!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BENVENUTI A MESSINA!</dc:title>
  <dc:creator>Graziella</dc:creator>
  <cp:lastModifiedBy>Graziella</cp:lastModifiedBy>
  <cp:revision>5</cp:revision>
  <dcterms:created xsi:type="dcterms:W3CDTF">2022-09-14T20:31:00Z</dcterms:created>
  <dcterms:modified xsi:type="dcterms:W3CDTF">2022-09-18T21:14:41Z</dcterms:modified>
</cp:coreProperties>
</file>