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>
        <p:scale>
          <a:sx n="121" d="100"/>
          <a:sy n="121" d="100"/>
        </p:scale>
        <p:origin x="-126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13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5BEF1-D683-4DB7-AA88-F61F1FB4138E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85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88913"/>
            <a:ext cx="7162800" cy="1109662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076325"/>
            <a:ext cx="7162800" cy="696913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549275"/>
            <a:ext cx="1909762" cy="58340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549275"/>
            <a:ext cx="5581650" cy="58340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557338"/>
            <a:ext cx="3744912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557338"/>
            <a:ext cx="3746500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549275"/>
            <a:ext cx="7632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557338"/>
            <a:ext cx="764381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9" y="188912"/>
            <a:ext cx="7272808" cy="2159967"/>
          </a:xfrm>
          <a:noFill/>
        </p:spPr>
        <p:txBody>
          <a:bodyPr/>
          <a:lstStyle/>
          <a:p>
            <a:r>
              <a:rPr lang="it-IT" sz="4000" dirty="0">
                <a:latin typeface="Tahoma" charset="0"/>
              </a:rPr>
              <a:t>La </a:t>
            </a:r>
            <a:r>
              <a:rPr lang="it-IT" sz="4000" dirty="0" err="1">
                <a:latin typeface="Tahoma" charset="0"/>
              </a:rPr>
              <a:t>cuddura</a:t>
            </a:r>
            <a:r>
              <a:rPr lang="it-IT" sz="4000" dirty="0">
                <a:latin typeface="Tahoma" charset="0"/>
              </a:rPr>
              <a:t> cu </a:t>
            </a:r>
            <a:r>
              <a:rPr lang="it-IT" sz="4000" dirty="0" smtClean="0">
                <a:latin typeface="Tahoma" charset="0"/>
              </a:rPr>
              <a:t>l’</a:t>
            </a:r>
            <a:r>
              <a:rPr lang="it-IT" sz="4000" dirty="0" err="1" smtClean="0">
                <a:latin typeface="Tahoma" charset="0"/>
              </a:rPr>
              <a:t>ova</a:t>
            </a:r>
            <a:endParaRPr lang="uk-UA" sz="4000" dirty="0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7272338" cy="649287"/>
          </a:xfrm>
        </p:spPr>
        <p:txBody>
          <a:bodyPr/>
          <a:lstStyle/>
          <a:p>
            <a:r>
              <a:rPr lang="it-IT" sz="3200" dirty="0" smtClean="0">
                <a:latin typeface="Tahoma" charset="0"/>
              </a:rPr>
              <a:t>Il dolce pasquale messinese</a:t>
            </a:r>
            <a:endParaRPr lang="uk-UA" sz="3200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6780213" cy="3240831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Messina già si prepara ad accogliere il periodo pasquale e tutte le tradizioni che questo evento porta con </a:t>
            </a:r>
            <a:r>
              <a:rPr lang="it-IT" sz="2000" dirty="0" err="1"/>
              <a:t>sé.Numerosi</a:t>
            </a:r>
            <a:r>
              <a:rPr lang="it-IT" sz="2000" dirty="0"/>
              <a:t> i dolci tipici messinesi ma uno riecheggia fra tutti: la </a:t>
            </a:r>
            <a:r>
              <a:rPr lang="it-IT" sz="2000" dirty="0" err="1"/>
              <a:t>cuddura</a:t>
            </a:r>
            <a:r>
              <a:rPr lang="it-IT" sz="2000" dirty="0"/>
              <a:t> cu l’</a:t>
            </a:r>
            <a:r>
              <a:rPr lang="it-IT" sz="2000" dirty="0" err="1"/>
              <a:t>ova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/>
              <a:t>La “</a:t>
            </a:r>
            <a:r>
              <a:rPr lang="it-IT" sz="2000" dirty="0" err="1"/>
              <a:t>cuddura</a:t>
            </a:r>
            <a:r>
              <a:rPr lang="it-IT" sz="2000" dirty="0"/>
              <a:t> cu l’</a:t>
            </a:r>
            <a:r>
              <a:rPr lang="it-IT" sz="2000" dirty="0" err="1"/>
              <a:t>ova</a:t>
            </a:r>
            <a:r>
              <a:rPr lang="it-IT" sz="2000" dirty="0"/>
              <a:t>” è un dolce tipico siciliano del periodo pasquale, ma, mentre nel </a:t>
            </a:r>
            <a:r>
              <a:rPr lang="it-IT" sz="2000" dirty="0" err="1"/>
              <a:t>Cuddura</a:t>
            </a:r>
            <a:r>
              <a:rPr lang="it-IT" sz="2000" dirty="0"/>
              <a:t> cu l'</a:t>
            </a:r>
            <a:r>
              <a:rPr lang="it-IT" sz="2000" dirty="0" err="1"/>
              <a:t>ovaresto</a:t>
            </a:r>
            <a:r>
              <a:rPr lang="it-IT" sz="2000" dirty="0"/>
              <a:t> della Sicilia si prepara con un impasto simile alla frolla, a Messina si realizza con l’impasto dei panini di cena e l’aggiunta di uova sode e zuccherini colorati per decorare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r>
              <a:rPr lang="it-IT" sz="2000" dirty="0"/>
              <a:t>E’ stata riconosciuta dal Ministero delle politiche agricole come prodotto agroalimentare tradizionale (P.A.T</a:t>
            </a:r>
            <a:r>
              <a:rPr lang="it-IT" sz="2000" dirty="0" smtClean="0"/>
              <a:t>).</a:t>
            </a:r>
            <a:endParaRPr lang="it-IT" sz="2000" dirty="0"/>
          </a:p>
          <a:p>
            <a:pPr>
              <a:lnSpc>
                <a:spcPct val="80000"/>
              </a:lnSpc>
            </a:pPr>
            <a:endParaRPr lang="uk-UA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994" y="3356992"/>
            <a:ext cx="233400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23900"/>
          </a:xfrm>
        </p:spPr>
        <p:txBody>
          <a:bodyPr/>
          <a:lstStyle/>
          <a:p>
            <a:pPr algn="r"/>
            <a:r>
              <a:rPr lang="it-IT" sz="2400" dirty="0" err="1">
                <a:latin typeface="Tahoma" charset="0"/>
              </a:rPr>
              <a:t>Cuddura</a:t>
            </a:r>
            <a:r>
              <a:rPr lang="it-IT" sz="2400" dirty="0">
                <a:latin typeface="Tahoma" charset="0"/>
              </a:rPr>
              <a:t> cu l’</a:t>
            </a:r>
            <a:r>
              <a:rPr lang="it-IT" sz="2400" dirty="0" err="1">
                <a:latin typeface="Tahoma" charset="0"/>
              </a:rPr>
              <a:t>ova</a:t>
            </a:r>
            <a:r>
              <a:rPr lang="it-IT" sz="2400" dirty="0">
                <a:latin typeface="Tahoma" charset="0"/>
              </a:rPr>
              <a:t>, </a:t>
            </a:r>
            <a:r>
              <a:rPr lang="it-IT" sz="2400" dirty="0" err="1">
                <a:latin typeface="Tahoma" charset="0"/>
              </a:rPr>
              <a:t>perchè</a:t>
            </a:r>
            <a:r>
              <a:rPr lang="it-IT" sz="2400" dirty="0">
                <a:latin typeface="Tahoma" charset="0"/>
              </a:rPr>
              <a:t> questo nome?</a:t>
            </a:r>
            <a:endParaRPr lang="en-US" sz="2400" dirty="0">
              <a:latin typeface="Tahoma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6911975" cy="5473700"/>
          </a:xfrm>
        </p:spPr>
        <p:txBody>
          <a:bodyPr/>
          <a:lstStyle/>
          <a:p>
            <a:pPr marL="0" indent="0" algn="r">
              <a:buNone/>
            </a:pPr>
            <a:r>
              <a:rPr lang="it-IT" sz="2000" dirty="0"/>
              <a:t>La </a:t>
            </a:r>
            <a:r>
              <a:rPr lang="it-IT" sz="2000" dirty="0" err="1"/>
              <a:t>cuddura</a:t>
            </a:r>
            <a:r>
              <a:rPr lang="it-IT" sz="2000" dirty="0"/>
              <a:t> cu l’</a:t>
            </a:r>
            <a:r>
              <a:rPr lang="it-IT" sz="2000" dirty="0" err="1"/>
              <a:t>ova</a:t>
            </a:r>
            <a:r>
              <a:rPr lang="it-IT" sz="2000" dirty="0"/>
              <a:t> è tipica della tradizione contadina siciliana, e per questo motivo la sua nota caratterizzante è data dalla semplicità degli ingredienti. In origine si trattava di una pasta di pane decorata da uova; il suo nome, infatti, deriva dalla parola greca “</a:t>
            </a:r>
            <a:r>
              <a:rPr lang="it-IT" sz="2000" dirty="0" err="1"/>
              <a:t>kollùra</a:t>
            </a:r>
            <a:r>
              <a:rPr lang="it-IT" sz="2000" dirty="0"/>
              <a:t>“( pagnotta). Nel dialetto siciliano ha anche il significato di corona, collana, ciambella che proprio per la sua tipica forma circolare permetteva a contadini e viandanti di portarla, facilmente, con sé durante i loro spostamenti appendendola al braccio o ad un bastone.</a:t>
            </a:r>
            <a:endParaRPr lang="it-IT" sz="20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77597"/>
            <a:ext cx="4539365" cy="255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6065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23900"/>
          </a:xfrm>
        </p:spPr>
        <p:txBody>
          <a:bodyPr/>
          <a:lstStyle/>
          <a:p>
            <a:pPr algn="r"/>
            <a:r>
              <a:rPr lang="en-US" sz="4000" dirty="0">
                <a:latin typeface="Tahoma" charset="0"/>
              </a:rPr>
              <a:t>Le sue </a:t>
            </a:r>
            <a:r>
              <a:rPr lang="en-US" sz="4000" dirty="0" err="1">
                <a:latin typeface="Tahoma" charset="0"/>
              </a:rPr>
              <a:t>origini</a:t>
            </a:r>
            <a:endParaRPr lang="en-US" sz="4000" dirty="0">
              <a:latin typeface="Tahoma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6911975" cy="54737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100" dirty="0"/>
              <a:t>La </a:t>
            </a:r>
            <a:r>
              <a:rPr lang="it-IT" sz="2100" dirty="0" err="1"/>
              <a:t>cuddura</a:t>
            </a:r>
            <a:r>
              <a:rPr lang="it-IT" sz="2100" dirty="0"/>
              <a:t> cu l’</a:t>
            </a:r>
            <a:r>
              <a:rPr lang="it-IT" sz="2100" dirty="0" err="1"/>
              <a:t>ova</a:t>
            </a:r>
            <a:r>
              <a:rPr lang="it-IT" sz="2100" dirty="0"/>
              <a:t> è tipica della tradizione contadina siciliana, e per questo motivo la sua nota caratterizzante è data dalla semplicità degli ingredienti. </a:t>
            </a:r>
            <a:endParaRPr lang="it-IT" sz="2100" dirty="0" smtClean="0"/>
          </a:p>
          <a:p>
            <a:pPr marL="0" indent="0" algn="just">
              <a:buNone/>
            </a:pPr>
            <a:r>
              <a:rPr lang="it-IT" sz="2100" dirty="0" smtClean="0"/>
              <a:t>In </a:t>
            </a:r>
            <a:r>
              <a:rPr lang="it-IT" sz="2100" dirty="0"/>
              <a:t>origine si trattava di una pasta di pane decorata da uova; il suo nome, infatti, deriva dalla parola greca </a:t>
            </a:r>
            <a:r>
              <a:rPr lang="it-IT" sz="2100" dirty="0" smtClean="0"/>
              <a:t>KOLLOUR </a:t>
            </a:r>
            <a:r>
              <a:rPr lang="it-IT" sz="2100" dirty="0"/>
              <a:t>che vuol dire corona. </a:t>
            </a:r>
            <a:endParaRPr lang="it-IT" sz="2100" dirty="0" smtClean="0"/>
          </a:p>
          <a:p>
            <a:pPr marL="0" indent="0" algn="just">
              <a:buNone/>
            </a:pPr>
            <a:r>
              <a:rPr lang="it-IT" sz="2100" dirty="0" smtClean="0"/>
              <a:t>I </a:t>
            </a:r>
            <a:r>
              <a:rPr lang="it-IT" sz="2100" dirty="0"/>
              <a:t>greci, proprio con questo termine, erano soliti indicare il </a:t>
            </a:r>
            <a:r>
              <a:rPr lang="it-IT" sz="2100" dirty="0" smtClean="0"/>
              <a:t>pane che </a:t>
            </a:r>
            <a:r>
              <a:rPr lang="it-IT" sz="2100" dirty="0"/>
              <a:t>veniva offerto agli dei in cambio di benevolenza, durante i riti </a:t>
            </a:r>
            <a:r>
              <a:rPr lang="it-IT" sz="2100" dirty="0" smtClean="0"/>
              <a:t>religiosi.</a:t>
            </a:r>
          </a:p>
          <a:p>
            <a:pPr marL="0" indent="0" algn="just">
              <a:buNone/>
            </a:pPr>
            <a:r>
              <a:rPr lang="it-IT" sz="2100" dirty="0"/>
              <a:t>Questa tradizione si è conservata fino all’arrivo del Cristianesimo.</a:t>
            </a:r>
          </a:p>
          <a:p>
            <a:pPr marL="0" indent="0" algn="r">
              <a:buNone/>
            </a:pPr>
            <a:endParaRPr lang="it-IT" sz="23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577244"/>
            <a:ext cx="3412729" cy="2280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" y="-871"/>
            <a:ext cx="9136683" cy="6858871"/>
          </a:xfrm>
          <a:prstGeom prst="rect">
            <a:avLst/>
          </a:prstGeom>
        </p:spPr>
      </p:pic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908720"/>
            <a:ext cx="6911975" cy="5473700"/>
          </a:xfrm>
        </p:spPr>
        <p:txBody>
          <a:bodyPr/>
          <a:lstStyle/>
          <a:p>
            <a:pPr marL="0" indent="0" algn="ctr">
              <a:buNone/>
            </a:pPr>
            <a:r>
              <a:rPr lang="it-IT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spose dell’epoca, poco prima di sposarsi, preparavano e portavano le </a:t>
            </a:r>
            <a:r>
              <a:rPr lang="it-IT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cuddure</a:t>
            </a: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chiesa, durante la funzione pasquale, per farle benedire e donarle ai loro futuri mariti.</a:t>
            </a:r>
          </a:p>
          <a:p>
            <a:pPr marL="0" indent="0" algn="ctr">
              <a:buNone/>
            </a:pP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forme della </a:t>
            </a:r>
            <a:r>
              <a:rPr lang="it-IT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cuddura</a:t>
            </a: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sono casuali ma rispecchiano dei simboli ben precisi: “u </a:t>
            </a:r>
            <a:r>
              <a:rPr lang="it-IT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campanaru</a:t>
            </a: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(simbolo delle campane che risuonano al momento della resurrezione di Cristo), “u </a:t>
            </a:r>
            <a:r>
              <a:rPr lang="it-IT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panarieddu</a:t>
            </a: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(segno di abbondanza), “</a:t>
            </a:r>
            <a:r>
              <a:rPr lang="it-IT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curuna</a:t>
            </a: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(per indicare la corona di spine di Cristo) ecc.</a:t>
            </a:r>
          </a:p>
          <a:p>
            <a:pPr marL="0" indent="0" algn="ctr">
              <a:buNone/>
            </a:pP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Questo dolce messinese viene preparato e consumato la domenica di Pasqua ed il Lunedì di Pasquetta durante le scampagnate.</a:t>
            </a:r>
            <a:endParaRPr 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128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23900"/>
          </a:xfrm>
        </p:spPr>
        <p:txBody>
          <a:bodyPr/>
          <a:lstStyle/>
          <a:p>
            <a:pPr algn="r"/>
            <a:r>
              <a:rPr lang="it-IT" sz="2800" dirty="0">
                <a:latin typeface="Tahoma" charset="0"/>
              </a:rPr>
              <a:t>Ad ogni forma il suo </a:t>
            </a:r>
            <a:r>
              <a:rPr lang="it-IT" sz="2800" dirty="0" smtClean="0">
                <a:latin typeface="Tahoma" charset="0"/>
              </a:rPr>
              <a:t>significato</a:t>
            </a:r>
            <a:endParaRPr lang="en-US" sz="2800" dirty="0">
              <a:latin typeface="Tahoma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6911975" cy="5473700"/>
          </a:xfrm>
        </p:spPr>
        <p:txBody>
          <a:bodyPr/>
          <a:lstStyle/>
          <a:p>
            <a:pPr marL="0" indent="0" algn="r">
              <a:buNone/>
            </a:pPr>
            <a:r>
              <a:rPr lang="it-IT" sz="2000" dirty="0"/>
              <a:t>L’uovo incastonato nella deliziosa frolla della </a:t>
            </a:r>
            <a:r>
              <a:rPr lang="it-IT" sz="2000" dirty="0" err="1"/>
              <a:t>cuddura</a:t>
            </a:r>
            <a:r>
              <a:rPr lang="it-IT" sz="2000" dirty="0"/>
              <a:t> rappresenta la vita e la rinascita. </a:t>
            </a:r>
            <a:endParaRPr lang="it-IT" sz="2000" dirty="0" smtClean="0"/>
          </a:p>
          <a:p>
            <a:pPr marL="0" indent="0" algn="r">
              <a:buNone/>
            </a:pPr>
            <a:r>
              <a:rPr lang="it-IT" sz="2000" dirty="0" smtClean="0"/>
              <a:t>Durante </a:t>
            </a:r>
            <a:r>
              <a:rPr lang="it-IT" sz="2000" dirty="0"/>
              <a:t>il periodo di quaresima, in passato, le privazioni riguardavano non soltanto la carne ( che in prevalenza era caratterizzata da carni bianche) ma anche le uova. </a:t>
            </a:r>
            <a:endParaRPr lang="it-IT" sz="2000" dirty="0" smtClean="0"/>
          </a:p>
          <a:p>
            <a:pPr marL="0" indent="0" algn="r">
              <a:buNone/>
            </a:pPr>
            <a:r>
              <a:rPr lang="it-IT" sz="2000" dirty="0" smtClean="0"/>
              <a:t>Si </a:t>
            </a:r>
            <a:r>
              <a:rPr lang="it-IT" sz="2000" dirty="0"/>
              <a:t>usava decorare le uova non consumate, dipingendole di vari colori, e regalarle per Pasqua. </a:t>
            </a:r>
            <a:endParaRPr lang="it-IT" sz="20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544266"/>
            <a:ext cx="5244050" cy="313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8435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80" y="0"/>
            <a:ext cx="9156879" cy="6858000"/>
          </a:xfrm>
          <a:prstGeom prst="rect">
            <a:avLst/>
          </a:prstGeom>
        </p:spPr>
      </p:pic>
      <p:sp>
        <p:nvSpPr>
          <p:cNvPr id="15" name="Titolo 10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322487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nostri nonni li donavano dentro un dolce biscotto, dalle varie forme, ciascuna con un proprio significato.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 di campanile con riferimento al “Gloria” suonato dalle campane nel giorno di Pasqua.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 di cestino (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panareddu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per augurare abbondanza. Un galletto, una colomba, un uccellino o una bambolina come regalo per i bambini.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Mentre il cuore era il dono che la zita (fidanzata) con tanto amore faceva allo zito ( fidanzato).</a:t>
            </a:r>
          </a:p>
          <a:p>
            <a:pPr algn="ctr"/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olo 10"/>
          <p:cNvSpPr txBox="1">
            <a:spLocks/>
          </p:cNvSpPr>
          <p:nvPr/>
        </p:nvSpPr>
        <p:spPr bwMode="auto">
          <a:xfrm>
            <a:off x="5076056" y="5840773"/>
            <a:ext cx="4608512" cy="101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it-IT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Alaimo Gabriele – III A AFM</a:t>
            </a:r>
            <a:endParaRPr lang="it-IT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455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FF6600"/>
      </a:lt2>
      <a:accent1>
        <a:srgbClr val="FF9966"/>
      </a:accent1>
      <a:accent2>
        <a:srgbClr val="800000"/>
      </a:accent2>
      <a:accent3>
        <a:srgbClr val="FFFFFF"/>
      </a:accent3>
      <a:accent4>
        <a:srgbClr val="404040"/>
      </a:accent4>
      <a:accent5>
        <a:srgbClr val="FFCAB8"/>
      </a:accent5>
      <a:accent6>
        <a:srgbClr val="730000"/>
      </a:accent6>
      <a:hlink>
        <a:srgbClr val="E9BD7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FF505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E74848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C6600"/>
        </a:lt2>
        <a:accent1>
          <a:srgbClr val="FF6600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B8AA"/>
        </a:accent5>
        <a:accent6>
          <a:srgbClr val="7300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9B7411"/>
        </a:lt2>
        <a:accent1>
          <a:srgbClr val="CD9B17"/>
        </a:accent1>
        <a:accent2>
          <a:srgbClr val="960305"/>
        </a:accent2>
        <a:accent3>
          <a:srgbClr val="FFFFFF"/>
        </a:accent3>
        <a:accent4>
          <a:srgbClr val="404040"/>
        </a:accent4>
        <a:accent5>
          <a:srgbClr val="E3CBAB"/>
        </a:accent5>
        <a:accent6>
          <a:srgbClr val="870204"/>
        </a:accent6>
        <a:hlink>
          <a:srgbClr val="E6AC1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A50021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95001D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E9BD7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584</Words>
  <Application>Microsoft Office PowerPoint</Application>
  <PresentationFormat>Presentazione su schermo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template</vt:lpstr>
      <vt:lpstr>La cuddura cu l’ova</vt:lpstr>
      <vt:lpstr>Il dolce pasquale messinese</vt:lpstr>
      <vt:lpstr>Cuddura cu l’ova, perchè questo nome?</vt:lpstr>
      <vt:lpstr>Le sue origini</vt:lpstr>
      <vt:lpstr>Presentazione standard di PowerPoint</vt:lpstr>
      <vt:lpstr>Ad ogni forma il suo significato</vt:lpstr>
      <vt:lpstr>Presentazione standard di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User</cp:lastModifiedBy>
  <cp:revision>26</cp:revision>
  <dcterms:created xsi:type="dcterms:W3CDTF">2006-06-29T12:15:01Z</dcterms:created>
  <dcterms:modified xsi:type="dcterms:W3CDTF">2021-04-08T09:35:11Z</dcterms:modified>
</cp:coreProperties>
</file>