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0"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114" d="100"/>
          <a:sy n="114" d="100"/>
        </p:scale>
        <p:origin x="-147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7EF8F7D-86BE-4EDA-ACD9-6B8E14A0FD63}" type="datetimeFigureOut">
              <a:rPr lang="it-IT" smtClean="0"/>
              <a:t>08/04/2021</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04B521-6622-4DA8-9945-778E7A682366}" type="slidenum">
              <a:rPr lang="it-IT" smtClean="0"/>
              <a:t>‹N›</a:t>
            </a:fld>
            <a:endParaRPr lang="it-IT"/>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093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EF8F7D-86BE-4EDA-ACD9-6B8E14A0FD63}" type="datetimeFigureOut">
              <a:rPr lang="it-IT" smtClean="0"/>
              <a:t>08/04/2021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3646238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EF8F7D-86BE-4EDA-ACD9-6B8E14A0FD63}" type="datetimeFigureOut">
              <a:rPr lang="it-IT" smtClean="0"/>
              <a:t>08/04/2021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2521836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EF8F7D-86BE-4EDA-ACD9-6B8E14A0FD63}" type="datetimeFigureOut">
              <a:rPr lang="it-IT" smtClean="0"/>
              <a:t>08/04/2021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814649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7EF8F7D-86BE-4EDA-ACD9-6B8E14A0FD63}" type="datetimeFigureOut">
              <a:rPr lang="it-IT" smtClean="0"/>
              <a:t>08/04/2021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C04B521-6622-4DA8-9945-778E7A682366}" type="slidenum">
              <a:rPr lang="it-IT" smtClean="0"/>
              <a:t>‹N›</a:t>
            </a:fld>
            <a:endParaRPr lang="it-IT"/>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755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7EF8F7D-86BE-4EDA-ACD9-6B8E14A0FD63}" type="datetimeFigureOut">
              <a:rPr lang="it-IT" smtClean="0"/>
              <a:t>08/04/2021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4017201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7EF8F7D-86BE-4EDA-ACD9-6B8E14A0FD63}" type="datetimeFigureOut">
              <a:rPr lang="it-IT" smtClean="0"/>
              <a:t>08/04/2021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1874308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7EF8F7D-86BE-4EDA-ACD9-6B8E14A0FD63}" type="datetimeFigureOut">
              <a:rPr lang="it-IT" smtClean="0"/>
              <a:t>08/04/2021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1893357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F8F7D-86BE-4EDA-ACD9-6B8E14A0FD63}" type="datetimeFigureOut">
              <a:rPr lang="it-IT" smtClean="0"/>
              <a:t>08/04/2021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1523443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7EF8F7D-86BE-4EDA-ACD9-6B8E14A0FD63}" type="datetimeFigureOut">
              <a:rPr lang="it-IT" smtClean="0"/>
              <a:t>08/04/2021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3164494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7EF8F7D-86BE-4EDA-ACD9-6B8E14A0FD63}" type="datetimeFigureOut">
              <a:rPr lang="it-IT" smtClean="0"/>
              <a:t>08/04/2021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C04B521-6622-4DA8-9945-778E7A682366}" type="slidenum">
              <a:rPr lang="it-IT" smtClean="0"/>
              <a:t>‹N›</a:t>
            </a:fld>
            <a:endParaRPr lang="it-IT"/>
          </a:p>
        </p:txBody>
      </p:sp>
    </p:spTree>
    <p:extLst>
      <p:ext uri="{BB962C8B-B14F-4D97-AF65-F5344CB8AC3E}">
        <p14:creationId xmlns:p14="http://schemas.microsoft.com/office/powerpoint/2010/main" val="424142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7EF8F7D-86BE-4EDA-ACD9-6B8E14A0FD63}" type="datetimeFigureOut">
              <a:rPr lang="it-IT" smtClean="0"/>
              <a:t>08/04/2021</a:t>
            </a:fld>
            <a:endParaRPr lang="it-IT"/>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it-IT"/>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C04B521-6622-4DA8-9945-778E7A682366}" type="slidenum">
              <a:rPr lang="it-IT" smtClean="0"/>
              <a:t>‹N›</a:t>
            </a:fld>
            <a:endParaRPr lang="it-IT"/>
          </a:p>
        </p:txBody>
      </p:sp>
    </p:spTree>
    <p:extLst>
      <p:ext uri="{BB962C8B-B14F-4D97-AF65-F5344CB8AC3E}">
        <p14:creationId xmlns:p14="http://schemas.microsoft.com/office/powerpoint/2010/main" val="1019846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60649"/>
            <a:ext cx="8640960" cy="6336704"/>
          </a:xfrm>
          <a:prstGeom prst="rect">
            <a:avLst/>
          </a:prstGeom>
          <a:ln>
            <a:solidFill>
              <a:schemeClr val="accent1">
                <a:lumMod val="75000"/>
              </a:schemeClr>
            </a:solidFill>
          </a:ln>
        </p:spPr>
      </p:pic>
      <p:sp>
        <p:nvSpPr>
          <p:cNvPr id="6" name="CasellaDiTesto 5"/>
          <p:cNvSpPr txBox="1"/>
          <p:nvPr/>
        </p:nvSpPr>
        <p:spPr>
          <a:xfrm>
            <a:off x="5220072" y="4293096"/>
            <a:ext cx="3672408" cy="1200329"/>
          </a:xfrm>
          <a:prstGeom prst="rect">
            <a:avLst/>
          </a:prstGeom>
          <a:solidFill>
            <a:schemeClr val="accent1"/>
          </a:solidFill>
        </p:spPr>
        <p:txBody>
          <a:bodyPr wrap="square" rtlCol="0">
            <a:spAutoFit/>
          </a:bodyPr>
          <a:lstStyle/>
          <a:p>
            <a:pPr algn="ctr"/>
            <a:r>
              <a:rPr lang="it-IT"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Messina e i suoi dolci pasquali</a:t>
            </a:r>
            <a:endParaRPr lang="it-IT"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49561" y="220660"/>
            <a:ext cx="8644877" cy="6376691"/>
          </a:xfrm>
          <a:prstGeom prst="rect">
            <a:avLst/>
          </a:prstGeom>
        </p:spPr>
      </p:pic>
      <p:sp>
        <p:nvSpPr>
          <p:cNvPr id="4" name="Rettangolo 3"/>
          <p:cNvSpPr/>
          <p:nvPr/>
        </p:nvSpPr>
        <p:spPr>
          <a:xfrm>
            <a:off x="2500297" y="332656"/>
            <a:ext cx="4143404" cy="923330"/>
          </a:xfrm>
          <a:prstGeom prst="rect">
            <a:avLst/>
          </a:prstGeom>
          <a:noFill/>
        </p:spPr>
        <p:txBody>
          <a:bodyPr wrap="square" lIns="91440" tIns="45720" rIns="91440" bIns="45720">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PASQUA</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Sottotitolo 2"/>
          <p:cNvSpPr>
            <a:spLocks noGrp="1"/>
          </p:cNvSpPr>
          <p:nvPr>
            <p:ph type="subTitle" idx="1"/>
          </p:nvPr>
        </p:nvSpPr>
        <p:spPr>
          <a:xfrm>
            <a:off x="4064455" y="4005064"/>
            <a:ext cx="4806975" cy="2160239"/>
          </a:xfrm>
        </p:spPr>
        <p:txBody>
          <a:bodyPr>
            <a:normAutofit lnSpcReduction="10000"/>
          </a:bodyPr>
          <a:lstStyle/>
          <a:p>
            <a:pPr algn="r"/>
            <a:r>
              <a:rPr lang="it-IT" sz="2000" dirty="0" smtClean="0">
                <a:solidFill>
                  <a:schemeClr val="tx1"/>
                </a:solidFill>
                <a:latin typeface="Bahnschrift Light" panose="020B0502040204020203" pitchFamily="34" charset="0"/>
                <a:ea typeface="Arial Unicode MS" panose="020B0604020202020204" pitchFamily="34" charset="-128"/>
                <a:cs typeface="Arial Unicode MS" panose="020B0604020202020204" pitchFamily="34" charset="-128"/>
              </a:rPr>
              <a:t>È considerata  la più importante delle festività religiose cristiane. Questa festa è la commemorazione della morte e della resurrezione di Gesù Cristo. Viene festeggiata in diversi modi a seconda delle tradizioni. Il cibo e i riti ad esso connessi hanno un ruolo centrale nella sua celebrazione.</a:t>
            </a:r>
            <a:endParaRPr lang="it-IT" sz="2000" dirty="0">
              <a:solidFill>
                <a:schemeClr val="tx1"/>
              </a:solidFill>
              <a:latin typeface="Bahnschrift Light" panose="020B0502040204020203" pitchFamily="34"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7664" y="306629"/>
            <a:ext cx="5904656" cy="923330"/>
          </a:xfrm>
          <a:prstGeom prst="rect">
            <a:avLst/>
          </a:prstGeom>
          <a:noFill/>
        </p:spPr>
        <p:txBody>
          <a:bodyPr wrap="square" lIns="91440" tIns="45720" rIns="91440" bIns="45720">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 </a:t>
            </a:r>
            <a:r>
              <a:rPr lang="it-IT"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sciusceddu</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26" name="Picture 2" descr="Sciusceddu pasquale, ricetta messinese - Vittoria ai fornelli"/>
          <p:cNvPicPr>
            <a:picLocks noChangeAspect="1" noChangeArrowheads="1"/>
          </p:cNvPicPr>
          <p:nvPr/>
        </p:nvPicPr>
        <p:blipFill>
          <a:blip r:embed="rId2"/>
          <a:srcRect t="2394"/>
          <a:stretch>
            <a:fillRect/>
          </a:stretch>
        </p:blipFill>
        <p:spPr bwMode="auto">
          <a:xfrm>
            <a:off x="539552" y="3212976"/>
            <a:ext cx="5760640"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sp>
        <p:nvSpPr>
          <p:cNvPr id="5" name="Titolo 1"/>
          <p:cNvSpPr>
            <a:spLocks noGrp="1"/>
          </p:cNvSpPr>
          <p:nvPr>
            <p:ph type="subTitle" idx="1"/>
          </p:nvPr>
        </p:nvSpPr>
        <p:spPr>
          <a:xfrm>
            <a:off x="2699792" y="1306030"/>
            <a:ext cx="6218006" cy="2028997"/>
          </a:xfrm>
          <a:ln/>
        </p:spPr>
        <p:style>
          <a:lnRef idx="2">
            <a:schemeClr val="accent5"/>
          </a:lnRef>
          <a:fillRef idx="1">
            <a:schemeClr val="lt1"/>
          </a:fillRef>
          <a:effectRef idx="0">
            <a:schemeClr val="accent5"/>
          </a:effectRef>
          <a:fontRef idx="minor">
            <a:schemeClr val="dk1"/>
          </a:fontRef>
        </p:style>
        <p:txBody>
          <a:bodyPr>
            <a:noAutofit/>
          </a:bodyPr>
          <a:lstStyle/>
          <a:p>
            <a:r>
              <a:rPr lang="it-IT" sz="2000" dirty="0" smtClean="0">
                <a:ln>
                  <a:solidFill>
                    <a:schemeClr val="tx2">
                      <a:lumMod val="60000"/>
                      <a:lumOff val="40000"/>
                    </a:schemeClr>
                  </a:solidFill>
                </a:ln>
                <a:solidFill>
                  <a:schemeClr val="tx1"/>
                </a:solidFill>
                <a:latin typeface="Bahnschrift Light" panose="020B0502040204020203" pitchFamily="34" charset="0"/>
              </a:rPr>
              <a:t>U </a:t>
            </a:r>
            <a:r>
              <a:rPr lang="it-IT" sz="2000" dirty="0" err="1" smtClean="0">
                <a:ln>
                  <a:solidFill>
                    <a:schemeClr val="tx2">
                      <a:lumMod val="60000"/>
                      <a:lumOff val="40000"/>
                    </a:schemeClr>
                  </a:solidFill>
                </a:ln>
                <a:solidFill>
                  <a:schemeClr val="tx1"/>
                </a:solidFill>
                <a:latin typeface="Bahnschrift Light" panose="020B0502040204020203" pitchFamily="34" charset="0"/>
              </a:rPr>
              <a:t>sciusceddu</a:t>
            </a:r>
            <a:r>
              <a:rPr lang="it-IT" sz="2000" dirty="0" smtClean="0">
                <a:ln>
                  <a:solidFill>
                    <a:schemeClr val="tx2">
                      <a:lumMod val="60000"/>
                      <a:lumOff val="40000"/>
                    </a:schemeClr>
                  </a:solidFill>
                </a:ln>
                <a:solidFill>
                  <a:schemeClr val="tx1"/>
                </a:solidFill>
                <a:latin typeface="Bahnschrift Light" panose="020B0502040204020203" pitchFamily="34" charset="0"/>
              </a:rPr>
              <a:t> è un primo tradizionale messinese, tipico del periodo Pasquale punto è un piatto a base di polpettine di carne immerse in un brodo caldo e poi ricoperte da un generoso strato di ricotta. In sostanza, è una bomba nutrizionale dal sapore decisamente ricco e sfizioso, grazie dalle spezie saporite di stagione.</a:t>
            </a:r>
            <a:endParaRPr lang="it-IT" sz="2000" dirty="0">
              <a:ln>
                <a:solidFill>
                  <a:schemeClr val="tx2">
                    <a:lumMod val="60000"/>
                    <a:lumOff val="40000"/>
                  </a:schemeClr>
                </a:solidFill>
              </a:ln>
              <a:solidFill>
                <a:schemeClr val="tx1"/>
              </a:solidFill>
              <a:latin typeface="Bahnschrift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7368" y="249660"/>
            <a:ext cx="8669263" cy="6358679"/>
          </a:xfrm>
          <a:prstGeom prst="rect">
            <a:avLst/>
          </a:prstGeom>
        </p:spPr>
      </p:pic>
      <p:sp>
        <p:nvSpPr>
          <p:cNvPr id="3" name="Sottotitolo 2"/>
          <p:cNvSpPr>
            <a:spLocks noGrp="1"/>
          </p:cNvSpPr>
          <p:nvPr>
            <p:ph type="subTitle" idx="1"/>
          </p:nvPr>
        </p:nvSpPr>
        <p:spPr>
          <a:xfrm>
            <a:off x="3851920" y="4365104"/>
            <a:ext cx="4878287" cy="1080120"/>
          </a:xfrm>
        </p:spPr>
        <p:txBody>
          <a:bodyPr>
            <a:noAutofit/>
          </a:bodyPr>
          <a:lstStyle/>
          <a:p>
            <a:r>
              <a:rPr lang="it-IT" sz="2400" dirty="0" smtClean="0">
                <a:solidFill>
                  <a:schemeClr val="tx1"/>
                </a:solidFill>
                <a:latin typeface="Bahnschrift Light" panose="020B0502040204020203" pitchFamily="34" charset="0"/>
              </a:rPr>
              <a:t>La cucina messinese  vanta un ricco repertorio di  prodotti dolciari tipici che la rendono tra le più rinomate del panorama gastronomico.</a:t>
            </a:r>
          </a:p>
          <a:p>
            <a:endParaRPr lang="it-IT" sz="2400" dirty="0">
              <a:latin typeface="Bahnschrift Ligh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67864" y="555418"/>
            <a:ext cx="5820710" cy="1857388"/>
          </a:xfrm>
        </p:spPr>
        <p:txBody>
          <a:bodyPr>
            <a:normAutofit/>
          </a:bodyPr>
          <a:lstStyle/>
          <a:p>
            <a:pPr algn="just"/>
            <a:r>
              <a:rPr lang="it-IT" dirty="0" smtClean="0">
                <a:solidFill>
                  <a:schemeClr val="tx1"/>
                </a:solidFill>
                <a:latin typeface="Bahnschrift Light" panose="020B0502040204020203" pitchFamily="34" charset="0"/>
              </a:rPr>
              <a:t>Per Pasqua Messina ha i suoi dolci tipici a partire anche dall’intera Quaresima. Per il resto, durante il lungo periodo dei quaranta giorni, in preparazione alla Pasqua si potevano assaporare i biscotti Quaresimali realizzati con mandorle e miele e conosciuti più comunemente come </a:t>
            </a:r>
            <a:r>
              <a:rPr lang="it-IT" dirty="0" err="1" smtClean="0">
                <a:solidFill>
                  <a:schemeClr val="tx1"/>
                </a:solidFill>
                <a:latin typeface="Bahnschrift Light" panose="020B0502040204020203" pitchFamily="34" charset="0"/>
              </a:rPr>
              <a:t>Piparelli</a:t>
            </a:r>
            <a:r>
              <a:rPr lang="it-IT" dirty="0" smtClean="0">
                <a:solidFill>
                  <a:schemeClr val="tx1"/>
                </a:solidFill>
                <a:latin typeface="Bahnschrift Light" panose="020B0502040204020203" pitchFamily="34" charset="0"/>
              </a:rPr>
              <a:t> o </a:t>
            </a:r>
            <a:r>
              <a:rPr lang="it-IT" dirty="0" err="1" smtClean="0">
                <a:solidFill>
                  <a:schemeClr val="tx1"/>
                </a:solidFill>
                <a:latin typeface="Bahnschrift Light" panose="020B0502040204020203" pitchFamily="34" charset="0"/>
              </a:rPr>
              <a:t>Nzuddi</a:t>
            </a:r>
            <a:endParaRPr lang="it-IT" dirty="0" smtClean="0">
              <a:solidFill>
                <a:schemeClr val="tx1"/>
              </a:solidFill>
              <a:latin typeface="Bahnschrift Light" panose="020B0502040204020203" pitchFamily="34" charset="0"/>
            </a:endParaRP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5" name="Sottotitolo 2"/>
          <p:cNvSpPr txBox="1">
            <a:spLocks/>
          </p:cNvSpPr>
          <p:nvPr/>
        </p:nvSpPr>
        <p:spPr>
          <a:xfrm>
            <a:off x="3178219" y="1886251"/>
            <a:ext cx="5429288" cy="288271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Bahnschrift Light" panose="020B0502040204020203"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b="0" i="0" u="none" strike="noStrike" kern="1200" cap="none" spc="0" normalizeH="0" baseline="0" noProof="0" dirty="0" smtClean="0">
                <a:ln>
                  <a:noFill/>
                </a:ln>
                <a:effectLst/>
                <a:uLnTx/>
                <a:uFillTx/>
                <a:latin typeface="Bahnschrift Light" panose="020B0502040204020203" pitchFamily="34" charset="0"/>
              </a:rPr>
              <a:t>Nella Settimana Santa, che va dalla Domenica delle Palme alla Veglia di Pasqua, la penitenza alimentare viene addolcita solo dal tipico Panino di Cena che si richiama al pane spezzato da Cristo nell’Ultima Cena. Questi semplici e tondi panini dolci sono caratterizzati dall’intenso profumo di cannella e chiodi di garofano e dalla copertura di semi di sesamo, la </a:t>
            </a:r>
            <a:r>
              <a:rPr kumimoji="0" lang="it-IT" b="0" i="0" u="none" strike="noStrike" kern="1200" cap="none" spc="0" normalizeH="0" baseline="0" noProof="0" dirty="0" err="1" smtClean="0">
                <a:ln>
                  <a:noFill/>
                </a:ln>
                <a:effectLst/>
                <a:uLnTx/>
                <a:uFillTx/>
                <a:latin typeface="Bahnschrift Light" panose="020B0502040204020203" pitchFamily="34" charset="0"/>
              </a:rPr>
              <a:t>ciciulena</a:t>
            </a:r>
            <a:r>
              <a:rPr kumimoji="0" lang="it-IT" b="0" i="0" u="none" strike="noStrike" kern="1200" cap="none" spc="0" normalizeH="0" baseline="0" noProof="0" dirty="0" smtClean="0">
                <a:ln>
                  <a:noFill/>
                </a:ln>
                <a:effectLst/>
                <a:uLnTx/>
                <a:uFillTx/>
                <a:latin typeface="Bahnschrift Light" panose="020B0502040204020203" pitchFamily="34" charset="0"/>
              </a:rPr>
              <a:t> per i messinesi.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8434" name="Picture 2" descr="Quaresimali (Piparelli) | Pasticceria Siciliana Irrera 1910"/>
          <p:cNvPicPr>
            <a:picLocks noChangeAspect="1" noChangeArrowheads="1"/>
          </p:cNvPicPr>
          <p:nvPr/>
        </p:nvPicPr>
        <p:blipFill>
          <a:blip r:embed="rId2" cstate="print"/>
          <a:srcRect/>
          <a:stretch>
            <a:fillRect/>
          </a:stretch>
        </p:blipFill>
        <p:spPr bwMode="auto">
          <a:xfrm>
            <a:off x="6093570" y="555418"/>
            <a:ext cx="2513937" cy="1857388"/>
          </a:xfrm>
          <a:prstGeom prst="rect">
            <a:avLst/>
          </a:prstGeom>
          <a:ln>
            <a:noFill/>
          </a:ln>
          <a:effectLst>
            <a:outerShdw blurRad="292100" dist="139700" dir="2700000" algn="tl" rotWithShape="0">
              <a:srgbClr val="333333">
                <a:alpha val="65000"/>
              </a:srgbClr>
            </a:outerShdw>
          </a:effectLst>
        </p:spPr>
      </p:pic>
      <p:pic>
        <p:nvPicPr>
          <p:cNvPr id="18436" name="Picture 4" descr="PANINI DI CENA Messinesi - Ricetta Siciliana di Pasqua anche Bimby"/>
          <p:cNvPicPr>
            <a:picLocks noChangeAspect="1" noChangeArrowheads="1"/>
          </p:cNvPicPr>
          <p:nvPr/>
        </p:nvPicPr>
        <p:blipFill>
          <a:blip r:embed="rId3" cstate="print"/>
          <a:srcRect/>
          <a:stretch>
            <a:fillRect/>
          </a:stretch>
        </p:blipFill>
        <p:spPr bwMode="auto">
          <a:xfrm>
            <a:off x="395536" y="2607924"/>
            <a:ext cx="2592288" cy="2182614"/>
          </a:xfrm>
          <a:prstGeom prst="rect">
            <a:avLst/>
          </a:prstGeom>
          <a:ln>
            <a:noFill/>
          </a:ln>
          <a:effectLst>
            <a:outerShdw blurRad="292100" dist="139700" dir="2700000" algn="tl" rotWithShape="0">
              <a:srgbClr val="333333">
                <a:alpha val="65000"/>
              </a:srgbClr>
            </a:outerShdw>
          </a:effectLst>
        </p:spPr>
      </p:pic>
      <p:sp>
        <p:nvSpPr>
          <p:cNvPr id="8" name="Sottotitolo 2"/>
          <p:cNvSpPr txBox="1">
            <a:spLocks/>
          </p:cNvSpPr>
          <p:nvPr/>
        </p:nvSpPr>
        <p:spPr>
          <a:xfrm>
            <a:off x="297749" y="4790538"/>
            <a:ext cx="8424936" cy="1615151"/>
          </a:xfrm>
          <a:prstGeom prst="rect">
            <a:avLst/>
          </a:prstGeom>
        </p:spPr>
        <p:txBody>
          <a:bodyPr vert="horz" lIns="91440" tIns="45720" rIns="91440" bIns="45720" rtlCol="0">
            <a:normAutofit fontScale="8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600" b="0" i="0" u="none" strike="noStrike" kern="1200" cap="none" spc="0" normalizeH="0" baseline="0" noProof="0" dirty="0" smtClean="0">
              <a:ln>
                <a:noFill/>
              </a:ln>
              <a:solidFill>
                <a:schemeClr val="tx1">
                  <a:tint val="75000"/>
                </a:schemeClr>
              </a:solidFill>
              <a:effectLst/>
              <a:uLnTx/>
              <a:uFillTx/>
              <a:latin typeface="Bahnschrift Light" panose="020B0502040204020203"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2600" b="0" i="0" u="none" strike="noStrike" kern="1200" cap="none" spc="0" normalizeH="0" baseline="0" noProof="0" dirty="0" smtClean="0">
                <a:ln>
                  <a:noFill/>
                </a:ln>
                <a:effectLst/>
                <a:uLnTx/>
                <a:uFillTx/>
                <a:latin typeface="Bahnschrift Light" panose="020B0502040204020203" pitchFamily="34" charset="0"/>
              </a:rPr>
              <a:t>A</a:t>
            </a:r>
            <a:r>
              <a:rPr kumimoji="0" lang="it-IT" sz="2600" b="0" i="0" u="none" strike="noStrike" kern="1200" cap="none" spc="0" normalizeH="0" noProof="0" dirty="0" smtClean="0">
                <a:ln>
                  <a:noFill/>
                </a:ln>
                <a:effectLst/>
                <a:uLnTx/>
                <a:uFillTx/>
                <a:latin typeface="Bahnschrift Light" panose="020B0502040204020203" pitchFamily="34" charset="0"/>
              </a:rPr>
              <a:t> </a:t>
            </a:r>
            <a:r>
              <a:rPr kumimoji="0" lang="it-IT" sz="2600" b="0" i="0" u="none" strike="noStrike" kern="1200" cap="none" spc="0" normalizeH="0" baseline="0" noProof="0" dirty="0" smtClean="0">
                <a:ln>
                  <a:noFill/>
                </a:ln>
                <a:effectLst/>
                <a:uLnTx/>
                <a:uFillTx/>
                <a:latin typeface="Bahnschrift Light" panose="020B0502040204020203" pitchFamily="34" charset="0"/>
              </a:rPr>
              <a:t>mezzanotte del Sabato Santo Cristo risorge e i dolci fanno nuovamente festa nelle tavole delle famiglie di Messina. Si passa dai dolci più</a:t>
            </a:r>
            <a:r>
              <a:rPr kumimoji="0" lang="it-IT" sz="2600" b="0" i="0" u="none" strike="noStrike" kern="1200" cap="none" spc="0" normalizeH="0" noProof="0" dirty="0" smtClean="0">
                <a:ln>
                  <a:noFill/>
                </a:ln>
                <a:effectLst/>
                <a:uLnTx/>
                <a:uFillTx/>
                <a:latin typeface="Bahnschrift Light" panose="020B0502040204020203" pitchFamily="34" charset="0"/>
              </a:rPr>
              <a:t> </a:t>
            </a:r>
            <a:r>
              <a:rPr kumimoji="0" lang="it-IT" sz="2600" b="0" i="0" u="none" strike="noStrike" kern="1200" cap="none" spc="0" normalizeH="0" baseline="0" noProof="0" dirty="0" smtClean="0">
                <a:ln>
                  <a:noFill/>
                </a:ln>
                <a:effectLst/>
                <a:uLnTx/>
                <a:uFillTx/>
                <a:latin typeface="Bahnschrift Light" panose="020B0502040204020203" pitchFamily="34" charset="0"/>
              </a:rPr>
              <a:t>umili come le </a:t>
            </a:r>
            <a:r>
              <a:rPr kumimoji="0" lang="it-IT" sz="2600" b="0" i="0" u="none" strike="noStrike" kern="1200" cap="none" spc="0" normalizeH="0" baseline="0" noProof="0" dirty="0" err="1" smtClean="0">
                <a:ln>
                  <a:noFill/>
                </a:ln>
                <a:effectLst/>
                <a:uLnTx/>
                <a:uFillTx/>
                <a:latin typeface="Bahnschrift Light" panose="020B0502040204020203" pitchFamily="34" charset="0"/>
              </a:rPr>
              <a:t>Cuddure</a:t>
            </a:r>
            <a:r>
              <a:rPr kumimoji="0" lang="it-IT" sz="2600" b="0" i="0" u="none" strike="noStrike" kern="1200" cap="none" spc="0" normalizeH="0" baseline="0" noProof="0" dirty="0" smtClean="0">
                <a:ln>
                  <a:noFill/>
                </a:ln>
                <a:effectLst/>
                <a:uLnTx/>
                <a:uFillTx/>
                <a:latin typeface="Bahnschrift Light" panose="020B0502040204020203" pitchFamily="34" charset="0"/>
              </a:rPr>
              <a:t>, ai più elaborati Agnelli al forno con ripieno di Cedrata o quelli in Pasta </a:t>
            </a:r>
            <a:r>
              <a:rPr kumimoji="0" lang="it-IT" sz="2600" b="0" i="0" u="none" strike="noStrike" kern="1200" cap="none" spc="0" normalizeH="0" baseline="0" noProof="0" dirty="0" err="1" smtClean="0">
                <a:ln>
                  <a:noFill/>
                </a:ln>
                <a:effectLst/>
                <a:uLnTx/>
                <a:uFillTx/>
                <a:latin typeface="Bahnschrift Light" panose="020B0502040204020203" pitchFamily="34" charset="0"/>
              </a:rPr>
              <a:t>Martorana</a:t>
            </a:r>
            <a:r>
              <a:rPr kumimoji="0" lang="it-IT" sz="2600" b="0" i="0" u="none" strike="noStrike" kern="1200" cap="none" spc="0" normalizeH="0" baseline="0" noProof="0" dirty="0" smtClean="0">
                <a:ln>
                  <a:noFill/>
                </a:ln>
                <a:effectLst/>
                <a:uLnTx/>
                <a:uFillTx/>
                <a:latin typeface="Bahnschrift Light" panose="020B0502040204020203" pitchFamily="34"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fade">
                                      <p:cBhvr>
                                        <p:cTn id="14" dur="1000"/>
                                        <p:tgtEl>
                                          <p:spTgt spid="18434"/>
                                        </p:tgtEl>
                                      </p:cBhvr>
                                    </p:animEffect>
                                    <p:anim calcmode="lin" valueType="num">
                                      <p:cBhvr>
                                        <p:cTn id="15" dur="1000" fill="hold"/>
                                        <p:tgtEl>
                                          <p:spTgt spid="18434"/>
                                        </p:tgtEl>
                                        <p:attrNameLst>
                                          <p:attrName>ppt_x</p:attrName>
                                        </p:attrNameLst>
                                      </p:cBhvr>
                                      <p:tavLst>
                                        <p:tav tm="0">
                                          <p:val>
                                            <p:strVal val="#ppt_x"/>
                                          </p:val>
                                        </p:tav>
                                        <p:tav tm="100000">
                                          <p:val>
                                            <p:strVal val="#ppt_x"/>
                                          </p:val>
                                        </p:tav>
                                      </p:tavLst>
                                    </p:anim>
                                    <p:anim calcmode="lin" valueType="num">
                                      <p:cBhvr>
                                        <p:cTn id="16"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00608" y="1988840"/>
            <a:ext cx="7297506" cy="4581572"/>
          </a:xfrm>
        </p:spPr>
        <p:txBody>
          <a:bodyPr>
            <a:normAutofit fontScale="85000" lnSpcReduction="20000"/>
          </a:bodyPr>
          <a:lstStyle/>
          <a:p>
            <a:endParaRPr lang="it-IT" dirty="0" smtClean="0"/>
          </a:p>
          <a:p>
            <a:r>
              <a:rPr lang="it-IT" i="1" dirty="0" smtClean="0">
                <a:solidFill>
                  <a:schemeClr val="tx1"/>
                </a:solidFill>
              </a:rPr>
              <a:t>A Gloria </a:t>
            </a:r>
            <a:r>
              <a:rPr lang="it-IT" i="1" dirty="0" err="1" smtClean="0">
                <a:solidFill>
                  <a:schemeClr val="tx1"/>
                </a:solidFill>
              </a:rPr>
              <a:t>sunau</a:t>
            </a:r>
            <a:endParaRPr lang="it-IT" i="1" dirty="0" smtClean="0">
              <a:solidFill>
                <a:schemeClr val="tx1"/>
              </a:solidFill>
            </a:endParaRPr>
          </a:p>
          <a:p>
            <a:r>
              <a:rPr lang="it-IT" i="1" dirty="0" smtClean="0">
                <a:solidFill>
                  <a:schemeClr val="tx1"/>
                </a:solidFill>
              </a:rPr>
              <a:t>A </a:t>
            </a:r>
            <a:r>
              <a:rPr lang="it-IT" i="1" dirty="0" err="1" smtClean="0">
                <a:solidFill>
                  <a:schemeClr val="tx1"/>
                </a:solidFill>
              </a:rPr>
              <a:t>cuddura</a:t>
            </a:r>
            <a:r>
              <a:rPr lang="it-IT" i="1" dirty="0" smtClean="0">
                <a:solidFill>
                  <a:schemeClr val="tx1"/>
                </a:solidFill>
              </a:rPr>
              <a:t> si </a:t>
            </a:r>
            <a:r>
              <a:rPr lang="it-IT" i="1" dirty="0" err="1" smtClean="0">
                <a:solidFill>
                  <a:schemeClr val="tx1"/>
                </a:solidFill>
              </a:rPr>
              <a:t>spizzau</a:t>
            </a:r>
            <a:r>
              <a:rPr lang="it-IT" i="1" dirty="0" smtClean="0">
                <a:solidFill>
                  <a:schemeClr val="tx1"/>
                </a:solidFill>
              </a:rPr>
              <a:t>.</a:t>
            </a:r>
          </a:p>
          <a:p>
            <a:r>
              <a:rPr lang="it-IT" i="1" dirty="0" smtClean="0">
                <a:solidFill>
                  <a:schemeClr val="tx1"/>
                </a:solidFill>
              </a:rPr>
              <a:t>Si </a:t>
            </a:r>
            <a:r>
              <a:rPr lang="it-IT" i="1" dirty="0" err="1" smtClean="0">
                <a:solidFill>
                  <a:schemeClr val="tx1"/>
                </a:solidFill>
              </a:rPr>
              <a:t>spizzau</a:t>
            </a:r>
            <a:r>
              <a:rPr lang="it-IT" i="1" dirty="0" smtClean="0">
                <a:solidFill>
                  <a:schemeClr val="tx1"/>
                </a:solidFill>
              </a:rPr>
              <a:t> a mossa a mossa</a:t>
            </a:r>
          </a:p>
          <a:p>
            <a:r>
              <a:rPr lang="it-IT" i="1" dirty="0" smtClean="0">
                <a:solidFill>
                  <a:schemeClr val="tx1"/>
                </a:solidFill>
              </a:rPr>
              <a:t>A </a:t>
            </a:r>
            <a:r>
              <a:rPr lang="it-IT" i="1" dirty="0" err="1" smtClean="0">
                <a:solidFill>
                  <a:schemeClr val="tx1"/>
                </a:solidFill>
              </a:rPr>
              <a:t>cuddura</a:t>
            </a:r>
            <a:r>
              <a:rPr lang="it-IT" i="1" dirty="0" smtClean="0">
                <a:solidFill>
                  <a:schemeClr val="tx1"/>
                </a:solidFill>
              </a:rPr>
              <a:t> </a:t>
            </a:r>
            <a:r>
              <a:rPr lang="it-IT" i="1" dirty="0" err="1" smtClean="0">
                <a:solidFill>
                  <a:schemeClr val="tx1"/>
                </a:solidFill>
              </a:rPr>
              <a:t>sinza</a:t>
            </a:r>
            <a:r>
              <a:rPr lang="it-IT" i="1" dirty="0" smtClean="0">
                <a:solidFill>
                  <a:schemeClr val="tx1"/>
                </a:solidFill>
              </a:rPr>
              <a:t> l’ossa.</a:t>
            </a:r>
          </a:p>
          <a:p>
            <a:r>
              <a:rPr lang="it-IT" i="1" dirty="0" smtClean="0">
                <a:solidFill>
                  <a:schemeClr val="tx1"/>
                </a:solidFill>
              </a:rPr>
              <a:t>A </a:t>
            </a:r>
            <a:r>
              <a:rPr lang="it-IT" i="1" dirty="0" err="1" smtClean="0">
                <a:solidFill>
                  <a:schemeClr val="tx1"/>
                </a:solidFill>
              </a:rPr>
              <a:t>cuddura</a:t>
            </a:r>
            <a:r>
              <a:rPr lang="it-IT" i="1" dirty="0" smtClean="0">
                <a:solidFill>
                  <a:schemeClr val="tx1"/>
                </a:solidFill>
              </a:rPr>
              <a:t> a </a:t>
            </a:r>
            <a:r>
              <a:rPr lang="it-IT" i="1" dirty="0" err="1" smtClean="0">
                <a:solidFill>
                  <a:schemeClr val="tx1"/>
                </a:solidFill>
              </a:rPr>
              <a:t>panareddu</a:t>
            </a:r>
            <a:endParaRPr lang="it-IT" i="1" dirty="0" smtClean="0">
              <a:solidFill>
                <a:schemeClr val="tx1"/>
              </a:solidFill>
            </a:endParaRPr>
          </a:p>
          <a:p>
            <a:r>
              <a:rPr lang="it-IT" i="1" dirty="0" smtClean="0">
                <a:solidFill>
                  <a:schemeClr val="tx1"/>
                </a:solidFill>
              </a:rPr>
              <a:t>Cu ‘</a:t>
            </a:r>
            <a:r>
              <a:rPr lang="it-IT" i="1" dirty="0" err="1" smtClean="0">
                <a:solidFill>
                  <a:schemeClr val="tx1"/>
                </a:solidFill>
              </a:rPr>
              <a:t>ddu</a:t>
            </a:r>
            <a:r>
              <a:rPr lang="it-IT" i="1" dirty="0" smtClean="0">
                <a:solidFill>
                  <a:schemeClr val="tx1"/>
                </a:solidFill>
              </a:rPr>
              <a:t> </a:t>
            </a:r>
            <a:r>
              <a:rPr lang="it-IT" i="1" dirty="0" err="1" smtClean="0">
                <a:solidFill>
                  <a:schemeClr val="tx1"/>
                </a:solidFill>
              </a:rPr>
              <a:t>ova</a:t>
            </a:r>
            <a:r>
              <a:rPr lang="it-IT" i="1" dirty="0" smtClean="0">
                <a:solidFill>
                  <a:schemeClr val="tx1"/>
                </a:solidFill>
              </a:rPr>
              <a:t> ‘</a:t>
            </a:r>
            <a:r>
              <a:rPr lang="it-IT" i="1" dirty="0" err="1" smtClean="0">
                <a:solidFill>
                  <a:schemeClr val="tx1"/>
                </a:solidFill>
              </a:rPr>
              <a:t>nto</a:t>
            </a:r>
            <a:r>
              <a:rPr lang="it-IT" i="1" dirty="0" smtClean="0">
                <a:solidFill>
                  <a:schemeClr val="tx1"/>
                </a:solidFill>
              </a:rPr>
              <a:t> </a:t>
            </a:r>
            <a:r>
              <a:rPr lang="it-IT" i="1" dirty="0" err="1" smtClean="0">
                <a:solidFill>
                  <a:schemeClr val="tx1"/>
                </a:solidFill>
              </a:rPr>
              <a:t>cesteddu</a:t>
            </a:r>
            <a:r>
              <a:rPr lang="it-IT" i="1" dirty="0" smtClean="0">
                <a:solidFill>
                  <a:schemeClr val="tx1"/>
                </a:solidFill>
              </a:rPr>
              <a:t>.‘</a:t>
            </a:r>
          </a:p>
          <a:p>
            <a:r>
              <a:rPr lang="it-IT" i="1" dirty="0" err="1" smtClean="0">
                <a:solidFill>
                  <a:schemeClr val="tx1"/>
                </a:solidFill>
              </a:rPr>
              <a:t>Na</a:t>
            </a:r>
            <a:r>
              <a:rPr lang="it-IT" i="1" dirty="0" smtClean="0">
                <a:solidFill>
                  <a:schemeClr val="tx1"/>
                </a:solidFill>
              </a:rPr>
              <a:t> </a:t>
            </a:r>
            <a:r>
              <a:rPr lang="it-IT" i="1" dirty="0" err="1" smtClean="0">
                <a:solidFill>
                  <a:schemeClr val="tx1"/>
                </a:solidFill>
              </a:rPr>
              <a:t>manciamu</a:t>
            </a:r>
            <a:r>
              <a:rPr lang="it-IT" i="1" dirty="0" smtClean="0">
                <a:solidFill>
                  <a:schemeClr val="tx1"/>
                </a:solidFill>
              </a:rPr>
              <a:t>’n ‘</a:t>
            </a:r>
            <a:r>
              <a:rPr lang="it-IT" i="1" dirty="0" err="1" smtClean="0">
                <a:solidFill>
                  <a:schemeClr val="tx1"/>
                </a:solidFill>
              </a:rPr>
              <a:t>alleria</a:t>
            </a:r>
            <a:endParaRPr lang="it-IT" i="1" dirty="0" smtClean="0">
              <a:solidFill>
                <a:schemeClr val="tx1"/>
              </a:solidFill>
            </a:endParaRPr>
          </a:p>
          <a:p>
            <a:r>
              <a:rPr lang="it-IT" i="1" dirty="0" smtClean="0">
                <a:solidFill>
                  <a:schemeClr val="tx1"/>
                </a:solidFill>
              </a:rPr>
              <a:t>Tutti quanti ‘</a:t>
            </a:r>
            <a:r>
              <a:rPr lang="it-IT" i="1" dirty="0" err="1" smtClean="0">
                <a:solidFill>
                  <a:schemeClr val="tx1"/>
                </a:solidFill>
              </a:rPr>
              <a:t>ncumpagnia</a:t>
            </a:r>
            <a:r>
              <a:rPr lang="it-IT" i="1" dirty="0" smtClean="0">
                <a:solidFill>
                  <a:schemeClr val="tx1"/>
                </a:solidFill>
              </a:rPr>
              <a:t>.</a:t>
            </a:r>
          </a:p>
          <a:p>
            <a:r>
              <a:rPr lang="it-IT" i="1" dirty="0" smtClean="0">
                <a:solidFill>
                  <a:schemeClr val="tx1"/>
                </a:solidFill>
              </a:rPr>
              <a:t>E s’</a:t>
            </a:r>
            <a:r>
              <a:rPr lang="it-IT" i="1" dirty="0" err="1" smtClean="0">
                <a:solidFill>
                  <a:schemeClr val="tx1"/>
                </a:solidFill>
              </a:rPr>
              <a:t>avemu</a:t>
            </a:r>
            <a:r>
              <a:rPr lang="it-IT" i="1" dirty="0" smtClean="0">
                <a:solidFill>
                  <a:schemeClr val="tx1"/>
                </a:solidFill>
              </a:rPr>
              <a:t> ancora fami,</a:t>
            </a:r>
          </a:p>
          <a:p>
            <a:r>
              <a:rPr lang="it-IT" i="1" dirty="0" err="1" smtClean="0">
                <a:solidFill>
                  <a:schemeClr val="tx1"/>
                </a:solidFill>
              </a:rPr>
              <a:t>Quattru</a:t>
            </a:r>
            <a:r>
              <a:rPr lang="it-IT" i="1" dirty="0" smtClean="0">
                <a:solidFill>
                  <a:schemeClr val="tx1"/>
                </a:solidFill>
              </a:rPr>
              <a:t> </a:t>
            </a:r>
            <a:r>
              <a:rPr lang="it-IT" i="1" dirty="0" err="1" smtClean="0">
                <a:solidFill>
                  <a:schemeClr val="tx1"/>
                </a:solidFill>
              </a:rPr>
              <a:t>feddi</a:t>
            </a:r>
            <a:r>
              <a:rPr lang="it-IT" i="1" dirty="0" smtClean="0">
                <a:solidFill>
                  <a:schemeClr val="tx1"/>
                </a:solidFill>
              </a:rPr>
              <a:t> di salami.</a:t>
            </a:r>
          </a:p>
          <a:p>
            <a:r>
              <a:rPr lang="it-IT" i="1" dirty="0" smtClean="0">
                <a:solidFill>
                  <a:schemeClr val="tx1"/>
                </a:solidFill>
              </a:rPr>
              <a:t>Chi </a:t>
            </a:r>
            <a:r>
              <a:rPr lang="it-IT" i="1" dirty="0" err="1" smtClean="0">
                <a:solidFill>
                  <a:schemeClr val="tx1"/>
                </a:solidFill>
              </a:rPr>
              <a:t>favuzzi</a:t>
            </a:r>
            <a:r>
              <a:rPr lang="it-IT" i="1" dirty="0" smtClean="0">
                <a:solidFill>
                  <a:schemeClr val="tx1"/>
                </a:solidFill>
              </a:rPr>
              <a:t> </a:t>
            </a:r>
            <a:r>
              <a:rPr lang="it-IT" i="1" dirty="0" err="1" smtClean="0">
                <a:solidFill>
                  <a:schemeClr val="tx1"/>
                </a:solidFill>
              </a:rPr>
              <a:t>frischi</a:t>
            </a:r>
            <a:r>
              <a:rPr lang="it-IT" i="1" dirty="0" smtClean="0">
                <a:solidFill>
                  <a:schemeClr val="tx1"/>
                </a:solidFill>
              </a:rPr>
              <a:t> assai</a:t>
            </a:r>
          </a:p>
          <a:p>
            <a:r>
              <a:rPr lang="it-IT" i="1" dirty="0" smtClean="0">
                <a:solidFill>
                  <a:schemeClr val="tx1"/>
                </a:solidFill>
              </a:rPr>
              <a:t>Chi </a:t>
            </a:r>
            <a:r>
              <a:rPr lang="it-IT" i="1" dirty="0" err="1" smtClean="0">
                <a:solidFill>
                  <a:schemeClr val="tx1"/>
                </a:solidFill>
              </a:rPr>
              <a:t>ni</a:t>
            </a:r>
            <a:r>
              <a:rPr lang="it-IT" i="1" dirty="0" smtClean="0">
                <a:solidFill>
                  <a:schemeClr val="tx1"/>
                </a:solidFill>
              </a:rPr>
              <a:t> </a:t>
            </a:r>
            <a:r>
              <a:rPr lang="it-IT" i="1" dirty="0" err="1" smtClean="0">
                <a:solidFill>
                  <a:schemeClr val="tx1"/>
                </a:solidFill>
              </a:rPr>
              <a:t>levunu</a:t>
            </a:r>
            <a:r>
              <a:rPr lang="it-IT" i="1" dirty="0" smtClean="0">
                <a:solidFill>
                  <a:schemeClr val="tx1"/>
                </a:solidFill>
              </a:rPr>
              <a:t> di guai.</a:t>
            </a:r>
          </a:p>
          <a:p>
            <a:r>
              <a:rPr lang="it-IT" i="1" dirty="0" smtClean="0">
                <a:solidFill>
                  <a:schemeClr val="tx1"/>
                </a:solidFill>
              </a:rPr>
              <a:t>‘A Gloria </a:t>
            </a:r>
            <a:r>
              <a:rPr lang="it-IT" i="1" dirty="0" err="1" smtClean="0">
                <a:solidFill>
                  <a:schemeClr val="tx1"/>
                </a:solidFill>
              </a:rPr>
              <a:t>sunau</a:t>
            </a:r>
            <a:r>
              <a:rPr lang="it-IT" i="1" dirty="0" smtClean="0">
                <a:solidFill>
                  <a:schemeClr val="tx1"/>
                </a:solidFill>
              </a:rPr>
              <a:t>.</a:t>
            </a:r>
          </a:p>
          <a:p>
            <a:r>
              <a:rPr lang="it-IT" i="1" dirty="0" smtClean="0">
                <a:solidFill>
                  <a:schemeClr val="tx1"/>
                </a:solidFill>
              </a:rPr>
              <a:t>‘U </a:t>
            </a:r>
            <a:r>
              <a:rPr lang="it-IT" i="1" dirty="0" err="1" smtClean="0">
                <a:solidFill>
                  <a:schemeClr val="tx1"/>
                </a:solidFill>
              </a:rPr>
              <a:t>Signuri</a:t>
            </a:r>
            <a:r>
              <a:rPr lang="it-IT" i="1" dirty="0" smtClean="0">
                <a:solidFill>
                  <a:schemeClr val="tx1"/>
                </a:solidFill>
              </a:rPr>
              <a:t> </a:t>
            </a:r>
            <a:r>
              <a:rPr lang="it-IT" i="1" dirty="0" err="1" smtClean="0">
                <a:solidFill>
                  <a:schemeClr val="tx1"/>
                </a:solidFill>
              </a:rPr>
              <a:t>risuscitau</a:t>
            </a:r>
            <a:r>
              <a:rPr lang="it-IT" i="1" dirty="0" smtClean="0">
                <a:solidFill>
                  <a:schemeClr val="tx1"/>
                </a:solidFill>
              </a:rPr>
              <a:t>!  </a:t>
            </a:r>
          </a:p>
          <a:p>
            <a:endParaRPr lang="it-IT" dirty="0"/>
          </a:p>
        </p:txBody>
      </p:sp>
      <p:sp>
        <p:nvSpPr>
          <p:cNvPr id="5" name="Rettangolo 4"/>
          <p:cNvSpPr/>
          <p:nvPr/>
        </p:nvSpPr>
        <p:spPr>
          <a:xfrm>
            <a:off x="2533452" y="285752"/>
            <a:ext cx="4077096" cy="923330"/>
          </a:xfrm>
          <a:prstGeom prst="rect">
            <a:avLst/>
          </a:prstGeom>
          <a:noFill/>
        </p:spPr>
        <p:txBody>
          <a:bodyPr wrap="square" lIns="91440" tIns="45720" rIns="91440" bIns="45720">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Gloria</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6386" name="Picture 2" descr="Tradizioni pasquali in Italia | Eataly"/>
          <p:cNvPicPr>
            <a:picLocks noChangeAspect="1" noChangeArrowheads="1"/>
          </p:cNvPicPr>
          <p:nvPr/>
        </p:nvPicPr>
        <p:blipFill>
          <a:blip r:embed="rId2"/>
          <a:srcRect/>
          <a:stretch>
            <a:fillRect/>
          </a:stretch>
        </p:blipFill>
        <p:spPr bwMode="auto">
          <a:xfrm>
            <a:off x="4888484" y="2596114"/>
            <a:ext cx="3444128" cy="29345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CasellaDiTesto 6"/>
          <p:cNvSpPr txBox="1"/>
          <p:nvPr/>
        </p:nvSpPr>
        <p:spPr>
          <a:xfrm>
            <a:off x="215515" y="1209082"/>
            <a:ext cx="871296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latin typeface="Bahnschrift Light" panose="020B0502040204020203" pitchFamily="34" charset="0"/>
              </a:rPr>
              <a:t>Un tempo a Messina </a:t>
            </a:r>
            <a:r>
              <a:rPr lang="it-IT" b="1" dirty="0" smtClean="0">
                <a:latin typeface="Bahnschrift Light" panose="020B0502040204020203" pitchFamily="34" charset="0"/>
              </a:rPr>
              <a:t>la Gloria </a:t>
            </a:r>
            <a:r>
              <a:rPr lang="it-IT" dirty="0" smtClean="0">
                <a:latin typeface="Bahnschrift Light" panose="020B0502040204020203" pitchFamily="34" charset="0"/>
              </a:rPr>
              <a:t>veniva suonata alle undici del sabato precedente la Domenica di Pasqua.</a:t>
            </a:r>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35696" y="214291"/>
            <a:ext cx="5093758" cy="923330"/>
          </a:xfrm>
          <a:prstGeom prst="rect">
            <a:avLst/>
          </a:prstGeom>
          <a:noFill/>
        </p:spPr>
        <p:txBody>
          <a:bodyPr wrap="square" lIns="91440" tIns="45720" rIns="91440" bIns="45720">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a:t>
            </a:r>
            <a:r>
              <a:rPr lang="it-IT"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cuddura</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Sottotitolo 2"/>
          <p:cNvSpPr>
            <a:spLocks noGrp="1"/>
          </p:cNvSpPr>
          <p:nvPr>
            <p:ph type="subTitle" idx="1"/>
          </p:nvPr>
        </p:nvSpPr>
        <p:spPr>
          <a:xfrm>
            <a:off x="197467" y="1137621"/>
            <a:ext cx="4319910" cy="5531740"/>
          </a:xfrm>
          <a:ln/>
        </p:spPr>
        <p:style>
          <a:lnRef idx="2">
            <a:schemeClr val="accent1"/>
          </a:lnRef>
          <a:fillRef idx="1">
            <a:schemeClr val="lt1"/>
          </a:fillRef>
          <a:effectRef idx="0">
            <a:schemeClr val="accent1"/>
          </a:effectRef>
          <a:fontRef idx="minor">
            <a:schemeClr val="dk1"/>
          </a:fontRef>
        </p:style>
        <p:txBody>
          <a:bodyPr>
            <a:normAutofit/>
          </a:bodyPr>
          <a:lstStyle/>
          <a:p>
            <a:pPr algn="just"/>
            <a:r>
              <a:rPr lang="it-IT" b="1" dirty="0" smtClean="0">
                <a:solidFill>
                  <a:schemeClr val="tx1"/>
                </a:solidFill>
                <a:latin typeface="Bahnschrift Light" panose="020B0502040204020203" pitchFamily="34" charset="0"/>
              </a:rPr>
              <a:t> </a:t>
            </a:r>
            <a:r>
              <a:rPr lang="it-IT" dirty="0" smtClean="0">
                <a:solidFill>
                  <a:schemeClr val="bg2">
                    <a:lumMod val="25000"/>
                  </a:schemeClr>
                </a:solidFill>
                <a:latin typeface="Bahnschrift Light" panose="020B0502040204020203" pitchFamily="34" charset="0"/>
              </a:rPr>
              <a:t>Mentre le campane suonavano, accompagnate dalle sirene delle navi nel porto, si mangiava la </a:t>
            </a:r>
            <a:r>
              <a:rPr lang="it-IT" dirty="0" err="1" smtClean="0">
                <a:solidFill>
                  <a:schemeClr val="bg2">
                    <a:lumMod val="25000"/>
                  </a:schemeClr>
                </a:solidFill>
                <a:latin typeface="Bahnschrift Light" panose="020B0502040204020203" pitchFamily="34" charset="0"/>
              </a:rPr>
              <a:t>Cuddura</a:t>
            </a:r>
            <a:r>
              <a:rPr lang="it-IT" dirty="0" smtClean="0">
                <a:solidFill>
                  <a:schemeClr val="bg2">
                    <a:lumMod val="25000"/>
                  </a:schemeClr>
                </a:solidFill>
                <a:latin typeface="Bahnschrift Light" panose="020B0502040204020203" pitchFamily="34" charset="0"/>
              </a:rPr>
              <a:t>. </a:t>
            </a:r>
          </a:p>
          <a:p>
            <a:pPr algn="just"/>
            <a:r>
              <a:rPr lang="it-IT" dirty="0" err="1" smtClean="0">
                <a:solidFill>
                  <a:schemeClr val="bg2">
                    <a:lumMod val="25000"/>
                  </a:schemeClr>
                </a:solidFill>
                <a:latin typeface="Bahnschrift Light" panose="020B0502040204020203" pitchFamily="34" charset="0"/>
              </a:rPr>
              <a:t>Cuddura</a:t>
            </a:r>
            <a:r>
              <a:rPr lang="it-IT" dirty="0" smtClean="0">
                <a:solidFill>
                  <a:schemeClr val="bg2">
                    <a:lumMod val="25000"/>
                  </a:schemeClr>
                </a:solidFill>
                <a:latin typeface="Bahnschrift Light" panose="020B0502040204020203" pitchFamily="34" charset="0"/>
              </a:rPr>
              <a:t>, tipica ciambella intrecciata con uova sode al suo interno, forse è uno dei più antichi e simbolici dolci pasquali. Il suo termine infatti deriverebbe da </a:t>
            </a:r>
            <a:r>
              <a:rPr lang="it-IT" dirty="0" err="1" smtClean="0">
                <a:solidFill>
                  <a:schemeClr val="bg2">
                    <a:lumMod val="25000"/>
                  </a:schemeClr>
                </a:solidFill>
                <a:latin typeface="Bahnschrift Light" panose="020B0502040204020203" pitchFamily="34" charset="0"/>
              </a:rPr>
              <a:t>kollour</a:t>
            </a:r>
            <a:r>
              <a:rPr lang="it-IT" dirty="0" smtClean="0">
                <a:solidFill>
                  <a:schemeClr val="bg2">
                    <a:lumMod val="25000"/>
                  </a:schemeClr>
                </a:solidFill>
                <a:latin typeface="Bahnschrift Light" panose="020B0502040204020203" pitchFamily="34" charset="0"/>
              </a:rPr>
              <a:t> con cui veniva chiamata la corona di pane che gli antichi greci offrivano alle divinità. Una tradizione quella della </a:t>
            </a:r>
            <a:r>
              <a:rPr lang="it-IT" dirty="0" err="1" smtClean="0">
                <a:solidFill>
                  <a:schemeClr val="bg2">
                    <a:lumMod val="25000"/>
                  </a:schemeClr>
                </a:solidFill>
                <a:latin typeface="Bahnschrift Light" panose="020B0502040204020203" pitchFamily="34" charset="0"/>
              </a:rPr>
              <a:t>Cuddura</a:t>
            </a:r>
            <a:r>
              <a:rPr lang="it-IT" dirty="0" smtClean="0">
                <a:solidFill>
                  <a:schemeClr val="bg2">
                    <a:lumMod val="25000"/>
                  </a:schemeClr>
                </a:solidFill>
                <a:latin typeface="Bahnschrift Light" panose="020B0502040204020203" pitchFamily="34" charset="0"/>
              </a:rPr>
              <a:t> che attraversa i secoli e giunge fino ai nostri giorni. Le dimensioni e le forme di questi tipici dolci sono delle più varie: a cuore, a cestino, a campana o a corona. Mentre nel resto della Sicilia l’impasto è simile alla pasta frolla, a Messina spesso si utilizza lo stesso impasto dei Panini di Cena</a:t>
            </a:r>
            <a:r>
              <a:rPr lang="it-IT" dirty="0" smtClean="0">
                <a:solidFill>
                  <a:schemeClr val="bg2">
                    <a:lumMod val="25000"/>
                  </a:schemeClr>
                </a:solidFill>
              </a:rPr>
              <a:t>.</a:t>
            </a:r>
            <a:endParaRPr lang="it-IT" dirty="0">
              <a:solidFill>
                <a:schemeClr val="bg2">
                  <a:lumMod val="25000"/>
                </a:schemeClr>
              </a:solidFill>
            </a:endParaRPr>
          </a:p>
        </p:txBody>
      </p:sp>
      <p:pic>
        <p:nvPicPr>
          <p:cNvPr id="17410" name="Picture 2" descr="Ricetta Cuddura cull'ova - La Ricetta di GialloZafferano"/>
          <p:cNvPicPr>
            <a:picLocks noChangeAspect="1" noChangeArrowheads="1"/>
          </p:cNvPicPr>
          <p:nvPr/>
        </p:nvPicPr>
        <p:blipFill>
          <a:blip r:embed="rId2"/>
          <a:srcRect l="8172" b="14197"/>
          <a:stretch>
            <a:fillRect/>
          </a:stretch>
        </p:blipFill>
        <p:spPr bwMode="auto">
          <a:xfrm>
            <a:off x="4643438" y="1556792"/>
            <a:ext cx="3929090" cy="2447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0">
            <a:off x="5973307" y="4028735"/>
            <a:ext cx="2580968" cy="1912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520788"/>
            <a:ext cx="8787412" cy="2232248"/>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it-IT" dirty="0" smtClean="0">
                <a:solidFill>
                  <a:schemeClr val="bg2">
                    <a:lumMod val="25000"/>
                  </a:schemeClr>
                </a:solidFill>
                <a:latin typeface="Bahnschrift Light" panose="020B0502040204020203" pitchFamily="34" charset="0"/>
              </a:rPr>
              <a:t>L’Agnello, come la Stella di Natale, viene realizzato con un ripieno di Cedrata, un impasto di canditi di cedro e marmellata, il tutto ricoperto da una morbida pasta di mandorla cotta al forno e guarnita con granelli di zucchero. Questo dolce raffigura un agnello sdraiato ed appena sacrificato, simbolo evidente del sacrificio di Cristo, come preparazione deriverebbe dal più famoso Buccellato che consente anche una lunga conservazione.</a:t>
            </a:r>
          </a:p>
          <a:p>
            <a:r>
              <a:rPr lang="it-IT" dirty="0" smtClean="0">
                <a:solidFill>
                  <a:schemeClr val="bg2">
                    <a:lumMod val="25000"/>
                  </a:schemeClr>
                </a:solidFill>
                <a:latin typeface="Bahnschrift Light" panose="020B0502040204020203" pitchFamily="34" charset="0"/>
              </a:rPr>
              <a:t>I più simpatici da vedere per la minuzia dei dettagli ed i colori brillanti sono gli Agnelli in Pasta Reale o </a:t>
            </a:r>
            <a:r>
              <a:rPr lang="it-IT" dirty="0" err="1" smtClean="0">
                <a:solidFill>
                  <a:schemeClr val="bg2">
                    <a:lumMod val="25000"/>
                  </a:schemeClr>
                </a:solidFill>
                <a:latin typeface="Bahnschrift Light" panose="020B0502040204020203" pitchFamily="34" charset="0"/>
              </a:rPr>
              <a:t>Martorana</a:t>
            </a:r>
            <a:r>
              <a:rPr lang="it-IT" dirty="0" smtClean="0">
                <a:solidFill>
                  <a:schemeClr val="bg2">
                    <a:lumMod val="25000"/>
                  </a:schemeClr>
                </a:solidFill>
                <a:latin typeface="Bahnschrift Light" panose="020B0502040204020203" pitchFamily="34" charset="0"/>
              </a:rPr>
              <a:t> con un ripieno che può andare dalla </a:t>
            </a:r>
            <a:r>
              <a:rPr lang="it-IT" dirty="0" err="1" smtClean="0">
                <a:solidFill>
                  <a:schemeClr val="bg2">
                    <a:lumMod val="25000"/>
                  </a:schemeClr>
                </a:solidFill>
                <a:latin typeface="Bahnschrift Light" panose="020B0502040204020203" pitchFamily="34" charset="0"/>
              </a:rPr>
              <a:t>gianduja</a:t>
            </a:r>
            <a:r>
              <a:rPr lang="it-IT" dirty="0" smtClean="0">
                <a:solidFill>
                  <a:schemeClr val="bg2">
                    <a:lumMod val="25000"/>
                  </a:schemeClr>
                </a:solidFill>
                <a:latin typeface="Bahnschrift Light" panose="020B0502040204020203" pitchFamily="34" charset="0"/>
              </a:rPr>
              <a:t> e nocciole o al torrone e cioccolato fondente</a:t>
            </a:r>
            <a:endParaRPr lang="it-IT" dirty="0">
              <a:solidFill>
                <a:schemeClr val="bg2">
                  <a:lumMod val="25000"/>
                </a:schemeClr>
              </a:solidFill>
              <a:latin typeface="Bahnschrift Light" panose="020B0502040204020203" pitchFamily="34" charset="0"/>
            </a:endParaRPr>
          </a:p>
        </p:txBody>
      </p:sp>
      <p:sp>
        <p:nvSpPr>
          <p:cNvPr id="4" name="Rettangolo 3"/>
          <p:cNvSpPr/>
          <p:nvPr/>
        </p:nvSpPr>
        <p:spPr>
          <a:xfrm>
            <a:off x="2716115" y="332656"/>
            <a:ext cx="3786214" cy="923330"/>
          </a:xfrm>
          <a:prstGeom prst="rect">
            <a:avLst/>
          </a:prstGeom>
          <a:noFill/>
        </p:spPr>
        <p:txBody>
          <a:bodyPr wrap="square" lIns="91440" tIns="45720" rIns="91440" bIns="45720">
            <a:spAutoFit/>
          </a:bodyPr>
          <a:lstStyle/>
          <a:p>
            <a:pPr algn="ctr"/>
            <a:r>
              <a:rPr lang="it-IT"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L’AGNELLO</a:t>
            </a:r>
            <a:endParaRPr lang="it-IT"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0482" name="Picture 2" descr="Agnello Pasquale Reale | Pasticceria Siciliana Irrera 1910"/>
          <p:cNvPicPr>
            <a:picLocks noChangeAspect="1" noChangeArrowheads="1"/>
          </p:cNvPicPr>
          <p:nvPr/>
        </p:nvPicPr>
        <p:blipFill>
          <a:blip r:embed="rId2"/>
          <a:srcRect l="17857" r="20238"/>
          <a:stretch>
            <a:fillRect/>
          </a:stretch>
        </p:blipFill>
        <p:spPr bwMode="auto">
          <a:xfrm>
            <a:off x="2894710" y="4017838"/>
            <a:ext cx="3429024" cy="2307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9861" y="1820200"/>
            <a:ext cx="8244408" cy="1368152"/>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smtClean="0">
                <a:solidFill>
                  <a:schemeClr val="tx1"/>
                </a:solidFill>
                <a:latin typeface="Bahnschrift Light" panose="020B0502040204020203" pitchFamily="34" charset="0"/>
              </a:rPr>
              <a:t>La tradizione passa anche dalla tavola e semplici dolci possono contribuire a mantenere viva la nostra identità cittadina, purtroppo molte volte vilipesa</a:t>
            </a:r>
            <a:r>
              <a:rPr lang="it-IT" dirty="0" smtClean="0">
                <a:solidFill>
                  <a:schemeClr val="tx1"/>
                </a:solidFill>
              </a:rPr>
              <a:t>.</a:t>
            </a:r>
            <a:endParaRPr lang="it-IT" dirty="0">
              <a:solidFill>
                <a:schemeClr val="tx1"/>
              </a:solidFill>
            </a:endParaRPr>
          </a:p>
        </p:txBody>
      </p:sp>
      <p:cxnSp>
        <p:nvCxnSpPr>
          <p:cNvPr id="5" name="Connettore 1 4"/>
          <p:cNvCxnSpPr/>
          <p:nvPr/>
        </p:nvCxnSpPr>
        <p:spPr>
          <a:xfrm>
            <a:off x="5866964" y="4545124"/>
            <a:ext cx="2808312"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flipV="1">
            <a:off x="7192878" y="3188352"/>
            <a:ext cx="432048" cy="9361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177</TotalTime>
  <Words>277</Words>
  <Application>Microsoft Office PowerPoint</Application>
  <PresentationFormat>Presentazione su schermo (4:3)</PresentationFormat>
  <Paragraphs>52</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Base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19</cp:revision>
  <dcterms:created xsi:type="dcterms:W3CDTF">2021-03-29T06:39:11Z</dcterms:created>
  <dcterms:modified xsi:type="dcterms:W3CDTF">2021-04-08T09:34:52Z</dcterms:modified>
</cp:coreProperties>
</file>